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2" r:id="rId5"/>
    <p:sldId id="272" r:id="rId6"/>
    <p:sldId id="263" r:id="rId7"/>
    <p:sldId id="274" r:id="rId8"/>
    <p:sldId id="273" r:id="rId9"/>
    <p:sldId id="270" r:id="rId10"/>
    <p:sldId id="276" r:id="rId11"/>
    <p:sldId id="268" r:id="rId12"/>
    <p:sldId id="275" r:id="rId13"/>
    <p:sldId id="278" r:id="rId14"/>
    <p:sldId id="277" r:id="rId15"/>
    <p:sldId id="279" r:id="rId16"/>
    <p:sldId id="281" r:id="rId17"/>
    <p:sldId id="282" r:id="rId18"/>
    <p:sldId id="283" r:id="rId19"/>
    <p:sldId id="280" r:id="rId20"/>
    <p:sldId id="284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509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60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274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509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71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426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398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752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353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523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49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FC23-7327-4B7E-BC17-95CE272E09AF}" type="datetimeFigureOut">
              <a:rPr lang="nl-BE" smtClean="0"/>
              <a:t>28/08/2019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9AEB-EA29-4AA1-BC64-33DA34D00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74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google.be/url?sa=i&amp;rct=j&amp;q=&amp;esrc=s&amp;source=images&amp;cd=&amp;cad=rja&amp;uact=8&amp;ved=0CAcQjRw&amp;url=http://ziggo-gebruikers.nl/forum/archive/index.php/t-22022.html&amp;ei=4ZBWVPviK4acNqyLhIAP&amp;bvm=bv.78677474,d.cWc&amp;psig=AFQjCNG5_KC7zNDQ0r-mIP-GNoLhgIcv9g&amp;ust=1415045721106845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hyperlink" Target="http://www.google.be/url?sa=i&amp;rct=j&amp;q=&amp;esrc=s&amp;source=images&amp;cd=&amp;cad=rja&amp;uact=8&amp;ved=0CAcQjRw&amp;url=http://www.lmn-ninove-geraardsbergen.be/&amp;ei=fItWVO2CC4algwTtuYTwDw&amp;bvm=bv.78677474,d.cWc&amp;psig=AFQjCNGCRClsHPA5kxpuMVUGlIIwzK75Rg&amp;ust=1415044265793478" TargetMode="Externa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10" Type="http://schemas.openxmlformats.org/officeDocument/2006/relationships/hyperlink" Target="http://www.google.be/url?sa=i&amp;rct=j&amp;q=&amp;esrc=s&amp;source=images&amp;cd=&amp;cad=rja&amp;uact=8&amp;ved=0CAcQjRw&amp;url=http://www.selwvl.be/zwv/themas_en_projecten/projecten/17/details.aspx&amp;ei=B45WVOe1DsviggSMuIDoDQ&amp;bvm=bv.78677474,d.cWc&amp;psig=AFQjCNGq7GYICGWq1U_64QH4d1skdq-ftQ&amp;ust=1415044990715871" TargetMode="External"/><Relationship Id="rId4" Type="http://schemas.openxmlformats.org/officeDocument/2006/relationships/hyperlink" Target="http://www.zorgtraject.be/NL/index.asp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s://www.google.be/imgres?imgurl=http://cartoon.blog.nl/files/2009/09/21-aaargh-mexicaanse-griep.jpg&amp;imgrefurl=http://ziggo-gebruikers.nl/forum/archive/index.php/t-22022.html&amp;docid=-ejyyrJ3VwvvXM&amp;tbnid=UZhzcGFe5sekcM:&amp;w=550&amp;h=392&amp;ei=4ZBWVPGKKcGYgwTx9YOoCw&amp;ved=0CAIQxiAwAA&amp;iact=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Professionalisering huisartsenkring – een noodzaak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58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een sterke kringorganisatie!</a:t>
            </a:r>
            <a:endParaRPr lang="nl-BE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349519" y="666815"/>
            <a:ext cx="117753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sz="2400" dirty="0" smtClean="0"/>
          </a:p>
          <a:p>
            <a:endParaRPr lang="nl-B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Ledenondersteuning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/>
              <a:t>Huisartsenpraktijken </a:t>
            </a:r>
            <a:r>
              <a:rPr lang="nl-BE" dirty="0" smtClean="0"/>
              <a:t>ondersteunen (opleiding, stages, HAIO, startende huisartsen, praktijkmanagement en praktijkassistentie, einde loopbaan, …)</a:t>
            </a:r>
          </a:p>
          <a:p>
            <a:pPr lvl="1"/>
            <a:endParaRPr lang="nl-B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smtClean="0"/>
              <a:t>Sociale cohesie tussen collega’s van de kring</a:t>
            </a:r>
          </a:p>
          <a:p>
            <a:pPr lvl="1"/>
            <a:endParaRPr lang="nl-B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smtClean="0"/>
              <a:t>Individueel welzijn van de huisartsen van de kring (co-artsen, …)</a:t>
            </a:r>
          </a:p>
          <a:p>
            <a:pPr lvl="1"/>
            <a:endParaRPr lang="nl-B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smtClean="0"/>
              <a:t>Ondersteunen continuïteit van zorgen (afspraken patiëntenstop, huisartsarme zones, …)</a:t>
            </a:r>
          </a:p>
          <a:p>
            <a:pPr lvl="1"/>
            <a:endParaRPr lang="nl-B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smtClean="0"/>
              <a:t>Ondersteunen zorgorganisatie: ouderenzorg (CRA), palliatieve zorg, preventie, palliatie, epidemiologie, geestelijke gezondheidszorg: lokaal implementatiebeleid en afspraken rond zorgprocessen in de regio</a:t>
            </a:r>
          </a:p>
          <a:p>
            <a:pPr lvl="1"/>
            <a:endParaRPr lang="nl-B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err="1" smtClean="0"/>
              <a:t>E-health</a:t>
            </a:r>
            <a:endParaRPr lang="nl-BE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55267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sterke kringorganisatie</a:t>
            </a:r>
            <a:endParaRPr lang="nl-BE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255467" y="871021"/>
            <a:ext cx="1177536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Er komen heel wat uitdagingen op de huisartsenkringen af. </a:t>
            </a:r>
            <a:endParaRPr lang="nl-BE" sz="2800" dirty="0" smtClean="0"/>
          </a:p>
          <a:p>
            <a:endParaRPr lang="nl-B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2000" dirty="0" smtClean="0"/>
              <a:t>Dit </a:t>
            </a:r>
            <a:r>
              <a:rPr lang="nl-BE" sz="2000" dirty="0"/>
              <a:t>biedt opportuniteiten, maar </a:t>
            </a:r>
            <a:r>
              <a:rPr lang="nl-BE" sz="2000" dirty="0" smtClean="0"/>
              <a:t>ook aandachtspunten</a:t>
            </a:r>
          </a:p>
          <a:p>
            <a:pPr lvl="1"/>
            <a:endParaRPr lang="nl-BE" sz="2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2000" dirty="0" smtClean="0"/>
              <a:t>De huisartsenkring is steeds een plaats geweest van innovatie voor de huisartsgeneeskunde.</a:t>
            </a:r>
          </a:p>
          <a:p>
            <a:pPr lvl="1"/>
            <a:endParaRPr lang="nl-BE" sz="2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2000" dirty="0" smtClean="0"/>
              <a:t>Hoe kunnen we in de veranderende zorgcontext, via de huisartsenkringen een sterke huisartsenvertegenwoordiging blijven garanderen?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         </a:t>
            </a:r>
            <a:r>
              <a:rPr lang="nl-BE" sz="2400" dirty="0" smtClean="0"/>
              <a:t>De </a:t>
            </a:r>
            <a:r>
              <a:rPr lang="nl-BE" sz="2400" dirty="0"/>
              <a:t>komende jaren zullen we </a:t>
            </a:r>
            <a:r>
              <a:rPr lang="nl-BE" sz="2400" dirty="0" smtClean="0"/>
              <a:t>moeten </a:t>
            </a:r>
            <a:r>
              <a:rPr lang="nl-BE" sz="2400" dirty="0"/>
              <a:t>investeren in een </a:t>
            </a:r>
            <a:r>
              <a:rPr lang="nl-BE" sz="2400" dirty="0" smtClean="0"/>
              <a:t>sterke vertegenwoordiging van  	de huisartsen </a:t>
            </a:r>
            <a:r>
              <a:rPr lang="nl-BE" sz="2400" dirty="0"/>
              <a:t>zodat we </a:t>
            </a:r>
            <a:r>
              <a:rPr lang="nl-BE" sz="2400" dirty="0" smtClean="0"/>
              <a:t>onze stempel kunnen blijven </a:t>
            </a:r>
            <a:r>
              <a:rPr lang="nl-BE" sz="2400" dirty="0"/>
              <a:t>drukken op het </a:t>
            </a:r>
            <a:r>
              <a:rPr lang="nl-BE" sz="2400" dirty="0" smtClean="0"/>
              <a:t>	gezondheidszorglandschap </a:t>
            </a:r>
            <a:r>
              <a:rPr lang="nl-BE" sz="2400" dirty="0"/>
              <a:t>in Vlaanderen en in onze eigen regio. </a:t>
            </a:r>
          </a:p>
          <a:p>
            <a:r>
              <a:rPr lang="nl-BE" sz="2400" dirty="0"/>
              <a:t> </a:t>
            </a:r>
            <a:endParaRPr lang="nl-BE" sz="2400" dirty="0" smtClean="0"/>
          </a:p>
          <a:p>
            <a:r>
              <a:rPr lang="nl-BE" sz="2400" dirty="0"/>
              <a:t>	</a:t>
            </a:r>
          </a:p>
        </p:txBody>
      </p:sp>
      <p:sp>
        <p:nvSpPr>
          <p:cNvPr id="5" name="PIJL-RECHTS 4"/>
          <p:cNvSpPr/>
          <p:nvPr/>
        </p:nvSpPr>
        <p:spPr>
          <a:xfrm>
            <a:off x="255467" y="3987972"/>
            <a:ext cx="855578" cy="452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319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sterke kringorganisatie</a:t>
            </a:r>
            <a:endParaRPr lang="nl-BE" sz="3200" dirty="0"/>
          </a:p>
        </p:txBody>
      </p:sp>
      <p:sp>
        <p:nvSpPr>
          <p:cNvPr id="8" name="Rechthoek 7"/>
          <p:cNvSpPr/>
          <p:nvPr/>
        </p:nvSpPr>
        <p:spPr>
          <a:xfrm>
            <a:off x="255373" y="1062681"/>
            <a:ext cx="88886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 smtClean="0"/>
              <a:t>Klaar staan voor de toekomst met alle uitdagingen en bedreigingen</a:t>
            </a:r>
          </a:p>
          <a:p>
            <a:endParaRPr lang="nl-B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 smtClean="0"/>
              <a:t>Regionaal (collectief) leiderschap en innovatie</a:t>
            </a:r>
          </a:p>
          <a:p>
            <a:endParaRPr lang="nl-B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 smtClean="0"/>
              <a:t>Verantwoordelijkheid en eigenaarschap</a:t>
            </a:r>
          </a:p>
          <a:p>
            <a:endParaRPr lang="nl-B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 smtClean="0"/>
              <a:t>Huisartsen, neem de leiding!!!</a:t>
            </a:r>
            <a:endParaRPr lang="nl-BE" sz="2800" dirty="0"/>
          </a:p>
        </p:txBody>
      </p:sp>
      <p:sp>
        <p:nvSpPr>
          <p:cNvPr id="9" name="Rechthoek 8"/>
          <p:cNvSpPr/>
          <p:nvPr/>
        </p:nvSpPr>
        <p:spPr>
          <a:xfrm>
            <a:off x="1301578" y="5074678"/>
            <a:ext cx="10083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 smtClean="0"/>
              <a:t>Professionalisering kring noodzakelijk: het kringbestuur kan dit niet allemaal alleen blijven trekken</a:t>
            </a:r>
            <a:endParaRPr lang="nl-BE" sz="2400" dirty="0"/>
          </a:p>
        </p:txBody>
      </p:sp>
      <p:sp>
        <p:nvSpPr>
          <p:cNvPr id="10" name="PIJL-RECHTS 9"/>
          <p:cNvSpPr/>
          <p:nvPr/>
        </p:nvSpPr>
        <p:spPr>
          <a:xfrm>
            <a:off x="189564" y="5074678"/>
            <a:ext cx="855578" cy="452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89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0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Sterke kringorganisatie met </a:t>
            </a:r>
            <a:r>
              <a:rPr lang="nl-BE" sz="3200" dirty="0" err="1" smtClean="0"/>
              <a:t>kringcoördinator</a:t>
            </a:r>
            <a:r>
              <a:rPr lang="nl-BE" sz="3200" dirty="0" smtClean="0"/>
              <a:t> ten diensten van HA</a:t>
            </a:r>
            <a:endParaRPr lang="nl-BE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5" y="584775"/>
            <a:ext cx="10614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sterke kringorganisatie</a:t>
            </a:r>
            <a:endParaRPr lang="nl-BE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914400"/>
            <a:ext cx="89058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sterke kringorganisatie</a:t>
            </a:r>
            <a:endParaRPr lang="nl-BE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081087"/>
            <a:ext cx="88487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75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sterke kringorganisatie: taken coördinator</a:t>
            </a:r>
            <a:endParaRPr lang="nl-BE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923925"/>
            <a:ext cx="87534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4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sterke kringorganisatie: taken coördinator</a:t>
            </a:r>
            <a:endParaRPr lang="nl-BE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938212"/>
            <a:ext cx="67818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sterke kringorganisatie: taken coördinator</a:t>
            </a:r>
            <a:endParaRPr lang="nl-BE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87" y="1311360"/>
            <a:ext cx="7415494" cy="34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8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sterke kringorganisatie: taak bestuur</a:t>
            </a:r>
            <a:endParaRPr lang="nl-BE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933450"/>
            <a:ext cx="86677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Uitdagingen huisartsenkring: wat komt er op ons af?</a:t>
            </a:r>
            <a:endParaRPr lang="nl-BE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416631" y="1144988"/>
            <a:ext cx="1177536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/>
              <a:t>Er komen heel wat uitdagingen op de </a:t>
            </a:r>
            <a:r>
              <a:rPr lang="nl-BE" sz="3200" dirty="0" smtClean="0"/>
              <a:t>huisartsen(kringen) </a:t>
            </a:r>
            <a:r>
              <a:rPr lang="nl-BE" sz="3200" dirty="0"/>
              <a:t>af. </a:t>
            </a:r>
            <a:endParaRPr lang="nl-BE" sz="3200" dirty="0" smtClean="0"/>
          </a:p>
          <a:p>
            <a:endParaRPr lang="nl-BE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BE" sz="2800" dirty="0" smtClean="0"/>
              <a:t>Algemeen</a:t>
            </a:r>
          </a:p>
          <a:p>
            <a:pPr lvl="1"/>
            <a:endParaRPr lang="nl-BE" sz="28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 smtClean="0"/>
              <a:t>Demografisch probleem patiënten en hulpverleners (met minder hulpverleners meer zorg kunnen leveren)</a:t>
            </a:r>
          </a:p>
          <a:p>
            <a:pPr lvl="1"/>
            <a:endParaRPr lang="nl-BE" sz="24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 smtClean="0"/>
              <a:t>Dichtslibben praktijken (vergrijzing, patiëntenstop, …)</a:t>
            </a:r>
          </a:p>
          <a:p>
            <a:pPr lvl="2"/>
            <a:endParaRPr lang="nl-BE" sz="24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 smtClean="0"/>
              <a:t>Chronische en complexere zorg/thuiszorgshift (goede afspraken 2</a:t>
            </a:r>
            <a:r>
              <a:rPr lang="nl-BE" sz="2400" baseline="30000" dirty="0" smtClean="0"/>
              <a:t>de</a:t>
            </a:r>
            <a:r>
              <a:rPr lang="nl-BE" sz="2400" dirty="0" smtClean="0"/>
              <a:t> lijn)</a:t>
            </a:r>
          </a:p>
          <a:p>
            <a:pPr lvl="2"/>
            <a:r>
              <a:rPr lang="nl-BE" sz="2400" dirty="0" smtClean="0"/>
              <a:t>goede afspraken met ziekenhuisnetwerken (tweede lijn)</a:t>
            </a:r>
          </a:p>
          <a:p>
            <a:pPr lvl="1"/>
            <a:endParaRPr lang="nl-BE" sz="24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 smtClean="0"/>
              <a:t>Administratieve verplichtingen huisartsenpraktijken en huisartsenkringen (meer financiële verplichtingen, nieuwe vzw wetgeving, GDPR, …)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482719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sterke kringorganisatie: aandachtspunten</a:t>
            </a:r>
            <a:endParaRPr lang="nl-BE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942975"/>
            <a:ext cx="68675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1" y="127220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Uitdagingen huisartsenkring: wat komt er op ons af?</a:t>
            </a:r>
            <a:endParaRPr lang="nl-BE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119781" y="592725"/>
            <a:ext cx="1177536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BE" sz="2800" dirty="0" smtClean="0"/>
              <a:t>Vanuit het beleid</a:t>
            </a:r>
          </a:p>
          <a:p>
            <a:pPr lvl="1"/>
            <a:endParaRPr lang="nl-BE" sz="12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 smtClean="0"/>
              <a:t>Eerstelijnszones (ELZ) en regionale zorgzones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nl-BE" sz="2400" dirty="0" smtClean="0"/>
              <a:t>Meer taken…maar LMN valt weg!!! (hoe de kring hierin nu ondersteunen?)</a:t>
            </a:r>
            <a:endParaRPr lang="nl-BE" sz="2400" u="sng" dirty="0" smtClean="0"/>
          </a:p>
          <a:p>
            <a:pPr lvl="3"/>
            <a:endParaRPr lang="nl-BE" sz="24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 smtClean="0"/>
              <a:t>Wet kwaliteitsvolle praktijkvoering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nl-BE" sz="2400" dirty="0" smtClean="0">
                <a:solidFill>
                  <a:prstClr val="black"/>
                </a:solidFill>
              </a:rPr>
              <a:t>Huisartsen: bekwaamheid en ervaring meer moeten aantonen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nl-BE" sz="2400" dirty="0" smtClean="0">
                <a:solidFill>
                  <a:prstClr val="black"/>
                </a:solidFill>
              </a:rPr>
              <a:t>Wachtdienst: binnen functionele samenwerkingsverbanden wachtdiensten, 1733</a:t>
            </a:r>
          </a:p>
          <a:p>
            <a:pPr lvl="4"/>
            <a:endParaRPr lang="nl-BE" sz="24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2400" dirty="0" smtClean="0"/>
              <a:t>Financiering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nl-BE" sz="2400" dirty="0" smtClean="0"/>
              <a:t>Overheid zoekt nieuwe financieringsmethoden (besparingen!)</a:t>
            </a:r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prstClr val="black"/>
                </a:solidFill>
              </a:rPr>
              <a:t>Taak kring: </a:t>
            </a:r>
            <a:r>
              <a:rPr lang="nl-BE" sz="2400" dirty="0" smtClean="0">
                <a:solidFill>
                  <a:prstClr val="black"/>
                </a:solidFill>
              </a:rPr>
              <a:t>lokaal belangen huisartsen behartigen (vb. geïntegreerde zorg)</a:t>
            </a:r>
            <a:endParaRPr lang="nl-B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16631" y="1144988"/>
            <a:ext cx="11775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dirty="0" smtClean="0"/>
          </a:p>
          <a:p>
            <a:r>
              <a:rPr lang="nl-BE" sz="2400" dirty="0"/>
              <a:t> </a:t>
            </a:r>
          </a:p>
        </p:txBody>
      </p:sp>
      <p:pic>
        <p:nvPicPr>
          <p:cNvPr id="6" name="Picture 2" descr="Afbeeldingsresultaat voor help de dokter verzuipt">
            <a:extLst>
              <a:ext uri="{FF2B5EF4-FFF2-40B4-BE49-F238E27FC236}">
                <a16:creationId xmlns:a16="http://schemas.microsoft.com/office/drawing/2014/main" xmlns="" id="{7BC678E8-EA89-464E-94DB-B948FEE5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0"/>
            <a:ext cx="481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TqruK7-NJwj4TrFrcxTEnDmF4qs3RJt5SHBefg8KL2VMtS0AQ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1916113"/>
            <a:ext cx="35290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www.zenneland.be/sites/default/files/zenneland/logozorgtrajec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276476"/>
            <a:ext cx="2381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www.zorgtrajectboh.be/sites/default/files/lmn%20boh%20v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260350"/>
            <a:ext cx="24034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8" descr="data:image/jpeg;base64,/9j/4AAQSkZJRgABAQAAAQABAAD/2wCEAAkGBxQHEhUUEhIVFhQXFRQVFRYYFBUWFRUaFBYWFxUVFhkYHyghGxslHBgYITEhJSkrLi4wGh8zODMsNygtLisBCgoKBQUFDgUFDisZExkrKysrKysrKysrKysrKysrKysrKysrKysrKysrKysrKysrKysrKysrKysrKysrKysrK//AABEIAGECBQMBIgACEQEDEQH/xAAcAAEAAgIDAQAAAAAAAAAAAAAABgcEBQEDCAL/xAA/EAABAwIEAwYDBAcIAwAAAAABAAIDBBEFBhIhMUFRBxMiYXGBMkKRFCNSoRUzcoKSscEWJENic6Ky0TWDk//EABQBAQAAAAAAAAAAAAAAAAAAAAD/xAAUEQEAAAAAAAAAAAAAAAAAAAAA/9oADAMBAAIRAxEAPwC8UREEEzpnWWgm+yUMImqdBe8m5bE0DVuBa7rb8Ra443so/g2a8XqIBWNZBUwXcHxtGmVug78OG1j82xGyzey+pj0V2IVD2s72oc0veQA1rQHabn9sfQLQ5Wza3LdRWRUsT6uGSTvIGxgggnje4uBbS29j8AQWjlTM0OZ4e8hJBG0jD8cZ42Pl0PNbtUgcQqsArm4i+hdSU8r2xzs1Xa4OJ1OI2IPF3AC48yruY4OAI3BFwUHKIiAiIgIiICIiAiIgIiICIiAiLi6DlEXWJ2l2nUNQFy241W624280HYiIgIiICLqqJ20zS97g1rQS5xIAAHEkngFqcBzVS5gfIyml1ujALvC5osSQCC4C425IN2iIgIiICIiAiIgIiICIiAiIgIiICIiAiIgIiICIiAiIgIiICIiAiIgIiICIiAiIgpLIWTWYxUVEVU9xjpZnAQXIDnOJbrPQEMA23PVXJQYfFhrAyGNkbB8rGho/JV7mi+TMTZXgH7NUARVNvld+M+wBHo7qrHp5m1DQ5hDmuALXA3BBFwQgjHajTiowupBHBrHj1bI0rZZNmM9BSuPE08X/AAC0fa9XClw2RvzSujjaOZ8Ye7bn4WlSXL9IaClgiPFkUbT6hoB/NBsEREBERAREQEREBERAREQERY2JCQxP7gtEul3dl99IdbYusDsgi3aNnBmXYHMY8faZG2jaLEsvt3jugA3HU2XX2TYjUYlQ66hzn/eOEb3G7ns23vzAdqF/JYWXezGOGR09e/7VO52p1we7v1dfd59bDhsrBZGIwAAABsABYADkAg0ebc1wZWj1Sm73X7uMEa3kfyb1JVadnlLV5hxP9IOaWx3kL37hrg5hY2Fl/iA8Pl4OqsGqyJS19W6qn1zPOnSx7rxMDRYANA3HOxuLkqTMaGCw2A2A5DyCD6REQFwVyo/nrHv7O0cko+O2iIf537NPtu72QVj2v5qOITGkid91EfvbfPJxsfJv879FsewiiN6qbl93EPXxOd+Wj6qrpoy1gkcTd7nnfiQ34nH1cbeoK9Ddm2DfoaghaRZ7wZn9dUljY+jQ0eyCUIihuf8APTcqBrGs7yd41Bt7Na29tTrb7kGwHGxQTJFjYZM+ohjdI0Me5jXPaNw1xAJb7Fa3OOYBlmlfOW6iLNY3hqe7ZoJ6cSfIFBu0UN7MsWq8dgfPVkaXSWhswN8LRZxHUargEk8CpkgIiICIiAiIgItRTZihqZzTtLu8BcCC0geDjv7LboCIiAiIgIiICIiAiIgIiICIiAiIgIiICIiAiIgIiIMXEsPjxSN0UzQ+N4s5p/n5EcQeSr+DLOJ5UJbh80c1OSS2KfYsvyHL3BHorKRBVWXMPqM51rpcRe0fYpA0UzBZuvZwcdzdtxxuSdI4DjaqhVG39HY5M0bCppGS+roXaD+SmqAiIgIiICIiAiIgIiICIuitqm0Ub5HmzGNc9x6BouT9AgjOfM7R5UYAGiSd4uyO9gB+N55Nv9VDco9p9ViNXFDOyIsleGeBrmuZq4EEk3Hqo5hFU3MddPW1tu4iY+Z7Xbgi2iCEX8yNuZBW37GsuGtnNY9to4i5sQPN7hY26hrSfcjoguomyguYe1Kkwl5jjDp3g2d3ZboB5jWTufS60vaTmmTEZxhlGfE97Y5ng8S//CBHAAG7j6jqqzrMAmpKs0dmumEjYxoN2kuAII8rG56b9EHpTBMSbjEEU7AQ2RjXgHiNQ4FZqwsFoBhUEULeEcbGX66QAT7ndQftF7RBghNPSkOn4PfxbDtwtzfw24Dn0QWIuVX3Y3Wz4hTzyVEr5LzeEvcXEWaNVr8Bc8BsrAug5VLduGLd/URUwO0bDI4ci6TZt/Ro/wByuleZM6V/6RrqmS9wZXgejDob+TUGblPCv7T10MQH3TA3Xt/hxbvv+04n+NejWiyhPZXlY5fpu8lbaeYNc7qxvFkfruSfM+Sm6AtJX5UpcRqWVUsWqZgaGkudp8JJaS29iQSTuFurrlAWLiOHRYozu542SMuDpe0Obcbg2PNdlXVMo2OfI4NY0FznE2AA4kqnM29q8tS4sofu4wf1pAMj/NoIs0etz6ILmhiEIDWgBoAAAFgAOAA5Bfa1WVZpaijp3zm8romOebAXLhe9h5ELrzRmOHLUJlmPkxg+KR34W/1PJBuUVTZM7RKrH8Rjie1ghk7zwNG7NLHPa7VxO7QOXxK1pZRCCXEADckmwHqSg+0XVTVDKpodG5rmng5pBB9CF2oCIiCucD/8xJ+3P/IqxbqqZKt9FiMzom6pDJKxg/zP2BtztxW+kyTPWDVNWOMp34Oc0HpfUNvQBBOUVcYJi8+Xqn7NUuLmFwbuSdOrZr2k/L5KZ5hxcYLA6Qi5+FjfxOPD25nyCDZ3XKgGHYBUZlb39TUPYHbsY3pyNuDR023XRWMqMkyMcJXSwONi035cW2ubOtuCOiCxkXXTzCoa1zTdrgHA9QRcLsQEREBERAREQEREBERAREQEREBERAREQEREENzefsFfhtQdh30lM4/67CGX/eCmS0mcsGOO0kkTDaTwyQu/DJGQ+M/UW91xlLH24/AHfDKz7ueM/FHI3ZzSOlxceSDeIiICIiAiIgIiICLhztO54KH5g7SKLBbgSd9IPkis6x/zP+EfW/kgmKrntazTDDSyUscrXTvLWua3fS3UC/URsLgWt5rV/asXz7+rH2OldxddwLm8/Fs5/tpHmthiHZZBT0MscA11RAc2V/EuaQ4saODA4Aj33JQVtkrL0maJu4bIGR+GSW53LWm12t+Zwvt0vdX1Vd3leif3TQ2OCF5Y3hu0Ej1JP1JXnykw2uwyYGKGpjmaSAWxyBw5HcCxH5KYUWRMTzMQ6tnfGziBK8yP8rRg2b7keiCGYBic1LUiWJneVLtYZsXOEkoIL2jm6xd9bq4ezvI5wUmpqjqqn3O/i7rXu7xc3nmfZU7X0VRlWps8OiljdqY8cDY7PYeDgf8AsFSKTtCxPGwII3DU4afuYyJXe9zb1ACCedo2fBg4NNTHVUu8JI37m+3LjIb7Dl9AaqzLgTsBZAJr/aZWumkbe5Y1xsxp6vPjJPX3JsvIuQm5fBrK6xmaHSBt9TYbAkvcfmktz5cr8VWeLVk2ca5z2Mc6SV9o2Di1g2YPIAbk8OKCYtzh/ZCihoqRofVadUzramxPku9zQB8bxexHAW9lGcHz3WUNQ2Z9RLK3UO8jc8ljmn4gGnwg24WsrcyFkdmWGa32fUuHjk4ht+LIyd7dTxP5Kve0XIs9NVvlpoHSQynWAxurQ93xtLRuATuNrb+SC08azbT4XSCq7wPY9t4g0gukJFw1v9ei8/5Xk/vtKX+IGohLr87yNvf3U2yZ2WS1bhJXDu4huIr/AHj9/mt8DfzPkq/q4n4VO5vB8UpA8nRv2/MIPVKimdc7xZZGho72pcPBEPPYF9uAvy4lRbGO09+KBkGGwvdPI0Auc34CeIY3mR+I2aPNb/JGRm4J/eKk99WO8Tnu8QjJ4hhPE9XcfQIK3y9matxjFKcyTvuZ2tMYcWxht/G3QNvhDuNyr4q6plGx0kjg1jQXOcTYADiSvOmWMVjw7E21EpIjEsz3G1z4hJbYeZCk89VWdqc/dxgw0THDUTwFtwXfjktwbwF/ch9YtiFR2oVP2emBZRxkFzjex3/WPA4u/Cz325QvOOHMwqsmgivojLGAk3JPds1OJ6lxK9FYDgsOAQthgbpaNyfmeebnHmT/ANdF58zzL3mJVThv9+QBxvps3+iC8cwZlgyjTMdIbu0NbHED4nkNA26AczyVSY1T1GOQyYnXuLWECOlj3GovPhDAeEY3cTxdpUuyrkiXG5ftuK3c51jHAeAA+HW3gGjkwep32Wp7ccR1ywUzT4WMMrh5vJa36NB/iQc9kFCzDWVGIzuDY2NMbCfYyEdTcNaPO6jGd85zZqeeLKdp8EVzb/K6TkXnpy5dTn4DDPnNlPQQgx00DdczuRc4lznutxN3ENb7+lk5qylFFhUtPTxgaGiRn4nOj8Rc483EAi/mgjHYXix+/pSdtpox0+WS3+w+5Vt3XmTKGOnLtVHUAFzRcPaLXcxwsQL8+B9lPMUztV52f9lw2J8TT8chdZ9urnNuI2+hJKC4EUbaDk/D2i5ldExrSST4nOO5PMNuSvrJ2YHY8x+tga5hA8N7EOBtx57II1grQ7GJL8pJyPoVY6qiSSWDEJ5YW6jFJJI5vVurS4fQqXxZ7pXs1EvDvwaCTfoCNvzQaHtRaGywkfFod9AfD/MrI7TZD3dOOR1k+oDR/UrBpmSZzrRIWFsLC2/QNadQbfm4k726+SlWdsGOMQeAXkYdTR+Lazm+4/kEGqpf0q1jQwQ6dLdPwcLC35LGxbC8TxdgZKIi0HULFoNwCBv7rsy3nNlJGIaoOa5nhDrE3A2AcOII4cFtps80rLBrnOJIGzCOJte7rINvgFM6jp4o3/E1jWu3vuPNZ64BuuUBERAREQEREBERAREQEREBERAREQEREBERAUUzDk0V0pqaWd9LVWAMjN2yW4CVvzevpxUrRBBo6nG8N2fBS1TRwcyQxPPqHAC67DnGrp/1uD1I/wBN8co/JTVEEDf2msg/WUFczzMAt9br5Z2tUJ+JlQ31ib/RxU+Xy+MP4gH1F0EIHaxh1v1kg/8AU5dcna3h7eBmd6Rcf4iFNjRxn/DZ/C3/AKXLaSNvCNg/dCCv39rMc+1PRVUp5DSB/wAdR/JY780Y1iu1PhwhB+aTiP8A6Fo/IqzgLIgqo5BxLMBviFfZh4xsJeP4bNYD7FSvAOz6iwSzmxCSQfPLZ5B6tHwt9gpUiAiIgIiIMesoo65umWNkjej2tcPoQvmhw2HD9oYo4weOhjWX/hAWUiDHxCjbiEb4n3LHtcx1jY2cLGxHBa3L2VaXLgP2eINJ2c83dI4dC4728uC3SICIiAoNmjszgzBOZ+9fE51u8DQ0h5G2rfgbKcog0eWcqU2WmkQR+IizpHeKR3q7kPIbLdkXXKIKuoux6NkxdNUF8WolsbW6HEX2a51+HoFZFBRR4bG2OJjWMaLNa0WAWSo3n3MwyxSukFjK7wQtPNxHxHyaNz9OaDUdoeexl8dxBZ9U4cOIiB4OcObujfc+dXZApnY1ikBeS4946eRx3/Vgv1H98NHqQtph9H+i8OnxKoJfU1BdFTlxu4d4S182/wA1tZB5AC3FSPsPwPumS1bhbX91H+y0gvI9XWH7pQWqq1zp2cy5kru/bMxkTmMa6+oyN0C1mttY38yN1ZSINZl7AocvQtigbZo3cT8T3c3OPMrZoiCvK3skpamcyCSRkbjqMTdNhc3Ia4i7W+XLkpnguDQ4HGI6eNrG87cXHq48SfMrYIg654WztLXAOaRYgi4I811UVBHQN0xMaxt72aLC/VZKIMeKijhcXtjY1x4uDWhxvxuQLlYs+AU07tTqeMnmdA39eq2SIOuGBtOA1jQ1o4AAAD2C7ERBhVmEw1xvLCx56loJ+vFfFNglPSm7II2nqGNv9VsEQEREBERAREQEREBERAREQEREBERAREQEREBERAREQEREBERAREQEREBERAREQEREBERAREQEREBERAREQFQ/bJiZr6/uWnwwsawC+2uQB7j9CweyvhUbmrI9di+JTmOE6JJNTZXECPSWt4njtwsBfZB1YpqzpV09BSn+707Gxhw+GzABLN+Vm9duqu3DKBmGRMiibpYxoa0eQ/rz91pckZSiypFpadcr7GWQixcRwa0cmjkFJEBERAREQE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198" name="AutoShape 10" descr="data:image/jpeg;base64,/9j/4AAQSkZJRgABAQAAAQABAAD/2wCEAAkGBxQHEhUUEhIVFhQXFRQVFRYYFBUWFRUaFBYWFxUVFhkYHyghGxslHBgYITEhJSkrLi4wGh8zODMsNygtLisBCgoKBQUFDgUFDisZExkrKysrKysrKysrKysrKysrKysrKysrKysrKysrKysrKysrKysrKysrKysrKysrKysrK//AABEIAGECBQMBIgACEQEDEQH/xAAcAAEAAgIDAQAAAAAAAAAAAAAABgcEBQEDCAL/xAA/EAABAwIEAwYDBAcIAwAAAAABAAIDBBEFBhIhMUFRBxMiYXGBMkKRFCNSoRUzcoKSscEWJENic6Ky0TWDk//EABQBAQAAAAAAAAAAAAAAAAAAAAD/xAAUEQEAAAAAAAAAAAAAAAAAAAAA/9oADAMBAAIRAxEAPwC8UREEEzpnWWgm+yUMImqdBe8m5bE0DVuBa7rb8Ra443so/g2a8XqIBWNZBUwXcHxtGmVug78OG1j82xGyzey+pj0V2IVD2s72oc0veQA1rQHabn9sfQLQ5Wza3LdRWRUsT6uGSTvIGxgggnje4uBbS29j8AQWjlTM0OZ4e8hJBG0jD8cZ42Pl0PNbtUgcQqsArm4i+hdSU8r2xzs1Xa4OJ1OI2IPF3AC48yruY4OAI3BFwUHKIiAiIgIiICIiAiIgIiICIiAiLi6DlEXWJ2l2nUNQFy241W624280HYiIgIiICLqqJ20zS97g1rQS5xIAAHEkngFqcBzVS5gfIyml1ujALvC5osSQCC4C425IN2iIgIiICIiAiIgIiICIiAiIgIiICIiAiIgIiICIiAiIgIiICIiAiIgIiICIiAiIgpLIWTWYxUVEVU9xjpZnAQXIDnOJbrPQEMA23PVXJQYfFhrAyGNkbB8rGho/JV7mi+TMTZXgH7NUARVNvld+M+wBHo7qrHp5m1DQ5hDmuALXA3BBFwQgjHajTiowupBHBrHj1bI0rZZNmM9BSuPE08X/AAC0fa9XClw2RvzSujjaOZ8Ye7bn4WlSXL9IaClgiPFkUbT6hoB/NBsEREBERAREQEREBERAREQERY2JCQxP7gtEul3dl99IdbYusDsgi3aNnBmXYHMY8faZG2jaLEsvt3jugA3HU2XX2TYjUYlQ66hzn/eOEb3G7ns23vzAdqF/JYWXezGOGR09e/7VO52p1we7v1dfd59bDhsrBZGIwAAABsABYADkAg0ebc1wZWj1Sm73X7uMEa3kfyb1JVadnlLV5hxP9IOaWx3kL37hrg5hY2Fl/iA8Pl4OqsGqyJS19W6qn1zPOnSx7rxMDRYANA3HOxuLkqTMaGCw2A2A5DyCD6REQFwVyo/nrHv7O0cko+O2iIf537NPtu72QVj2v5qOITGkid91EfvbfPJxsfJv879FsewiiN6qbl93EPXxOd+Wj6qrpoy1gkcTd7nnfiQ34nH1cbeoK9Ddm2DfoaghaRZ7wZn9dUljY+jQ0eyCUIihuf8APTcqBrGs7yd41Bt7Na29tTrb7kGwHGxQTJFjYZM+ohjdI0Me5jXPaNw1xAJb7Fa3OOYBlmlfOW6iLNY3hqe7ZoJ6cSfIFBu0UN7MsWq8dgfPVkaXSWhswN8LRZxHUargEk8CpkgIiICIiAiIgItRTZihqZzTtLu8BcCC0geDjv7LboCIiAiIgIiICIiAiIgIiICIiAiIgIiICIiAiIgIiIMXEsPjxSN0UzQ+N4s5p/n5EcQeSr+DLOJ5UJbh80c1OSS2KfYsvyHL3BHorKRBVWXMPqM51rpcRe0fYpA0UzBZuvZwcdzdtxxuSdI4DjaqhVG39HY5M0bCppGS+roXaD+SmqAiIgIiICIiAiIgIiICIuitqm0Ub5HmzGNc9x6BouT9AgjOfM7R5UYAGiSd4uyO9gB+N55Nv9VDco9p9ViNXFDOyIsleGeBrmuZq4EEk3Hqo5hFU3MddPW1tu4iY+Z7Xbgi2iCEX8yNuZBW37GsuGtnNY9to4i5sQPN7hY26hrSfcjoguomyguYe1Kkwl5jjDp3g2d3ZboB5jWTufS60vaTmmTEZxhlGfE97Y5ng8S//CBHAAG7j6jqqzrMAmpKs0dmumEjYxoN2kuAII8rG56b9EHpTBMSbjEEU7AQ2RjXgHiNQ4FZqwsFoBhUEULeEcbGX66QAT7ndQftF7RBghNPSkOn4PfxbDtwtzfw24Dn0QWIuVX3Y3Wz4hTzyVEr5LzeEvcXEWaNVr8Bc8BsrAug5VLduGLd/URUwO0bDI4ci6TZt/Ro/wByuleZM6V/6RrqmS9wZXgejDob+TUGblPCv7T10MQH3TA3Xt/hxbvv+04n+NejWiyhPZXlY5fpu8lbaeYNc7qxvFkfruSfM+Sm6AtJX5UpcRqWVUsWqZgaGkudp8JJaS29iQSTuFurrlAWLiOHRYozu542SMuDpe0Obcbg2PNdlXVMo2OfI4NY0FznE2AA4kqnM29q8tS4sofu4wf1pAMj/NoIs0etz6ILmhiEIDWgBoAAAFgAOAA5Bfa1WVZpaijp3zm8romOebAXLhe9h5ELrzRmOHLUJlmPkxg+KR34W/1PJBuUVTZM7RKrH8Rjie1ghk7zwNG7NLHPa7VxO7QOXxK1pZRCCXEADckmwHqSg+0XVTVDKpodG5rmng5pBB9CF2oCIiCucD/8xJ+3P/IqxbqqZKt9FiMzom6pDJKxg/zP2BtztxW+kyTPWDVNWOMp34Oc0HpfUNvQBBOUVcYJi8+Xqn7NUuLmFwbuSdOrZr2k/L5KZ5hxcYLA6Qi5+FjfxOPD25nyCDZ3XKgGHYBUZlb39TUPYHbsY3pyNuDR023XRWMqMkyMcJXSwONi035cW2ubOtuCOiCxkXXTzCoa1zTdrgHA9QRcLsQEREBERAREQEREBERAREQEREBERAREQEREENzefsFfhtQdh30lM4/67CGX/eCmS0mcsGOO0kkTDaTwyQu/DJGQ+M/UW91xlLH24/AHfDKz7ueM/FHI3ZzSOlxceSDeIiICIiAiIgIiICLhztO54KH5g7SKLBbgSd9IPkis6x/zP+EfW/kgmKrntazTDDSyUscrXTvLWua3fS3UC/URsLgWt5rV/asXz7+rH2OldxddwLm8/Fs5/tpHmthiHZZBT0MscA11RAc2V/EuaQ4saODA4Aj33JQVtkrL0maJu4bIGR+GSW53LWm12t+Zwvt0vdX1Vd3leif3TQ2OCF5Y3hu0Ej1JP1JXnykw2uwyYGKGpjmaSAWxyBw5HcCxH5KYUWRMTzMQ6tnfGziBK8yP8rRg2b7keiCGYBic1LUiWJneVLtYZsXOEkoIL2jm6xd9bq4ezvI5wUmpqjqqn3O/i7rXu7xc3nmfZU7X0VRlWps8OiljdqY8cDY7PYeDgf8AsFSKTtCxPGwII3DU4afuYyJXe9zb1ACCedo2fBg4NNTHVUu8JI37m+3LjIb7Dl9AaqzLgTsBZAJr/aZWumkbe5Y1xsxp6vPjJPX3JsvIuQm5fBrK6xmaHSBt9TYbAkvcfmktz5cr8VWeLVk2ca5z2Mc6SV9o2Di1g2YPIAbk8OKCYtzh/ZCihoqRofVadUzramxPku9zQB8bxexHAW9lGcHz3WUNQ2Z9RLK3UO8jc8ljmn4gGnwg24WsrcyFkdmWGa32fUuHjk4ht+LIyd7dTxP5Kve0XIs9NVvlpoHSQynWAxurQ93xtLRuATuNrb+SC08azbT4XSCq7wPY9t4g0gukJFw1v9ei8/5Xk/vtKX+IGohLr87yNvf3U2yZ2WS1bhJXDu4huIr/AHj9/mt8DfzPkq/q4n4VO5vB8UpA8nRv2/MIPVKimdc7xZZGho72pcPBEPPYF9uAvy4lRbGO09+KBkGGwvdPI0Auc34CeIY3mR+I2aPNb/JGRm4J/eKk99WO8Tnu8QjJ4hhPE9XcfQIK3y9matxjFKcyTvuZ2tMYcWxht/G3QNvhDuNyr4q6plGx0kjg1jQXOcTYADiSvOmWMVjw7E21EpIjEsz3G1z4hJbYeZCk89VWdqc/dxgw0THDUTwFtwXfjktwbwF/ch9YtiFR2oVP2emBZRxkFzjex3/WPA4u/Cz325QvOOHMwqsmgivojLGAk3JPds1OJ6lxK9FYDgsOAQthgbpaNyfmeebnHmT/ANdF58zzL3mJVThv9+QBxvps3+iC8cwZlgyjTMdIbu0NbHED4nkNA26AczyVSY1T1GOQyYnXuLWECOlj3GovPhDAeEY3cTxdpUuyrkiXG5ftuK3c51jHAeAA+HW3gGjkwep32Wp7ccR1ywUzT4WMMrh5vJa36NB/iQc9kFCzDWVGIzuDY2NMbCfYyEdTcNaPO6jGd85zZqeeLKdp8EVzb/K6TkXnpy5dTn4DDPnNlPQQgx00DdczuRc4lznutxN3ENb7+lk5qylFFhUtPTxgaGiRn4nOj8Rc483EAi/mgjHYXix+/pSdtpox0+WS3+w+5Vt3XmTKGOnLtVHUAFzRcPaLXcxwsQL8+B9lPMUztV52f9lw2J8TT8chdZ9urnNuI2+hJKC4EUbaDk/D2i5ldExrSST4nOO5PMNuSvrJ2YHY8x+tga5hA8N7EOBtx57II1grQ7GJL8pJyPoVY6qiSSWDEJ5YW6jFJJI5vVurS4fQqXxZ7pXs1EvDvwaCTfoCNvzQaHtRaGywkfFod9AfD/MrI7TZD3dOOR1k+oDR/UrBpmSZzrRIWFsLC2/QNadQbfm4k726+SlWdsGOMQeAXkYdTR+Lazm+4/kEGqpf0q1jQwQ6dLdPwcLC35LGxbC8TxdgZKIi0HULFoNwCBv7rsy3nNlJGIaoOa5nhDrE3A2AcOII4cFtps80rLBrnOJIGzCOJte7rINvgFM6jp4o3/E1jWu3vuPNZ64BuuUBERAREQEREBERAREQEREBERAREQEREBERAUUzDk0V0pqaWd9LVWAMjN2yW4CVvzevpxUrRBBo6nG8N2fBS1TRwcyQxPPqHAC67DnGrp/1uD1I/wBN8co/JTVEEDf2msg/WUFczzMAt9br5Z2tUJ+JlQ31ib/RxU+Xy+MP4gH1F0EIHaxh1v1kg/8AU5dcna3h7eBmd6Rcf4iFNjRxn/DZ/C3/AKXLaSNvCNg/dCCv39rMc+1PRVUp5DSB/wAdR/JY780Y1iu1PhwhB+aTiP8A6Fo/IqzgLIgqo5BxLMBviFfZh4xsJeP4bNYD7FSvAOz6iwSzmxCSQfPLZ5B6tHwt9gpUiAiIgIiIMesoo65umWNkjej2tcPoQvmhw2HD9oYo4weOhjWX/hAWUiDHxCjbiEb4n3LHtcx1jY2cLGxHBa3L2VaXLgP2eINJ2c83dI4dC4728uC3SICIiAoNmjszgzBOZ+9fE51u8DQ0h5G2rfgbKcog0eWcqU2WmkQR+IizpHeKR3q7kPIbLdkXXKIKuoux6NkxdNUF8WolsbW6HEX2a51+HoFZFBRR4bG2OJjWMaLNa0WAWSo3n3MwyxSukFjK7wQtPNxHxHyaNz9OaDUdoeexl8dxBZ9U4cOIiB4OcObujfc+dXZApnY1ikBeS4946eRx3/Vgv1H98NHqQtph9H+i8OnxKoJfU1BdFTlxu4d4S182/wA1tZB5AC3FSPsPwPumS1bhbX91H+y0gvI9XWH7pQWqq1zp2cy5kru/bMxkTmMa6+oyN0C1mttY38yN1ZSINZl7AocvQtigbZo3cT8T3c3OPMrZoiCvK3skpamcyCSRkbjqMTdNhc3Ia4i7W+XLkpnguDQ4HGI6eNrG87cXHq48SfMrYIg654WztLXAOaRYgi4I811UVBHQN0xMaxt72aLC/VZKIMeKijhcXtjY1x4uDWhxvxuQLlYs+AU07tTqeMnmdA39eq2SIOuGBtOA1jQ1o4AAAD2C7ERBhVmEw1xvLCx56loJ+vFfFNglPSm7II2nqGNv9VsEQEREBERAREQEREBERAREQEREBERAREQEREBERAREQEREBERAREQEREBERAREQEREBERAREQEREBERAREQFQ/bJiZr6/uWnwwsawC+2uQB7j9CweyvhUbmrI9di+JTmOE6JJNTZXECPSWt4njtwsBfZB1YpqzpV09BSn+707Gxhw+GzABLN+Vm9duqu3DKBmGRMiibpYxoa0eQ/rz91pckZSiypFpadcr7GWQixcRwa0cmjkFJEBERAREQE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199" name="AutoShape 12" descr="data:image/jpeg;base64,/9j/4AAQSkZJRgABAQAAAQABAAD/2wCEAAkGBxQHEhUUEhIVFhQXFRQVFRYYFBUWFRUaFBYWFxUVFhkYHyghGxslHBgYITEhJSkrLi4wGh8zODMsNygtLisBCgoKBQUFDgUFDisZExkrKysrKysrKysrKysrKysrKysrKysrKysrKysrKysrKysrKysrKysrKysrKysrKysrK//AABEIAGECBQMBIgACEQEDEQH/xAAcAAEAAgIDAQAAAAAAAAAAAAAABgcEBQEDCAL/xAA/EAABAwIEAwYDBAcIAwAAAAABAAIDBBEFBhIhMUFRBxMiYXGBMkKRFCNSoRUzcoKSscEWJENic6Ky0TWDk//EABQBAQAAAAAAAAAAAAAAAAAAAAD/xAAUEQEAAAAAAAAAAAAAAAAAAAAA/9oADAMBAAIRAxEAPwC8UREEEzpnWWgm+yUMImqdBe8m5bE0DVuBa7rb8Ra443so/g2a8XqIBWNZBUwXcHxtGmVug78OG1j82xGyzey+pj0V2IVD2s72oc0veQA1rQHabn9sfQLQ5Wza3LdRWRUsT6uGSTvIGxgggnje4uBbS29j8AQWjlTM0OZ4e8hJBG0jD8cZ42Pl0PNbtUgcQqsArm4i+hdSU8r2xzs1Xa4OJ1OI2IPF3AC48yruY4OAI3BFwUHKIiAiIgIiICIiAiIgIiICIiAiLi6DlEXWJ2l2nUNQFy241W624280HYiIgIiICLqqJ20zS97g1rQS5xIAAHEkngFqcBzVS5gfIyml1ujALvC5osSQCC4C425IN2iIgIiICIiAiIgIiICIiAiIgIiICIiAiIgIiICIiAiIgIiICIiAiIgIiICIiAiIgpLIWTWYxUVEVU9xjpZnAQXIDnOJbrPQEMA23PVXJQYfFhrAyGNkbB8rGho/JV7mi+TMTZXgH7NUARVNvld+M+wBHo7qrHp5m1DQ5hDmuALXA3BBFwQgjHajTiowupBHBrHj1bI0rZZNmM9BSuPE08X/AAC0fa9XClw2RvzSujjaOZ8Ye7bn4WlSXL9IaClgiPFkUbT6hoB/NBsEREBERAREQEREBERAREQERY2JCQxP7gtEul3dl99IdbYusDsgi3aNnBmXYHMY8faZG2jaLEsvt3jugA3HU2XX2TYjUYlQ66hzn/eOEb3G7ns23vzAdqF/JYWXezGOGR09e/7VO52p1we7v1dfd59bDhsrBZGIwAAABsABYADkAg0ebc1wZWj1Sm73X7uMEa3kfyb1JVadnlLV5hxP9IOaWx3kL37hrg5hY2Fl/iA8Pl4OqsGqyJS19W6qn1zPOnSx7rxMDRYANA3HOxuLkqTMaGCw2A2A5DyCD6REQFwVyo/nrHv7O0cko+O2iIf537NPtu72QVj2v5qOITGkid91EfvbfPJxsfJv879FsewiiN6qbl93EPXxOd+Wj6qrpoy1gkcTd7nnfiQ34nH1cbeoK9Ddm2DfoaghaRZ7wZn9dUljY+jQ0eyCUIihuf8APTcqBrGs7yd41Bt7Na29tTrb7kGwHGxQTJFjYZM+ohjdI0Me5jXPaNw1xAJb7Fa3OOYBlmlfOW6iLNY3hqe7ZoJ6cSfIFBu0UN7MsWq8dgfPVkaXSWhswN8LRZxHUargEk8CpkgIiICIiAiIgItRTZihqZzTtLu8BcCC0geDjv7LboCIiAiIgIiICIiAiIgIiICIiAiIgIiICIiAiIgIiIMXEsPjxSN0UzQ+N4s5p/n5EcQeSr+DLOJ5UJbh80c1OSS2KfYsvyHL3BHorKRBVWXMPqM51rpcRe0fYpA0UzBZuvZwcdzdtxxuSdI4DjaqhVG39HY5M0bCppGS+roXaD+SmqAiIgIiICIiAiIgIiICIuitqm0Ub5HmzGNc9x6BouT9AgjOfM7R5UYAGiSd4uyO9gB+N55Nv9VDco9p9ViNXFDOyIsleGeBrmuZq4EEk3Hqo5hFU3MddPW1tu4iY+Z7Xbgi2iCEX8yNuZBW37GsuGtnNY9to4i5sQPN7hY26hrSfcjoguomyguYe1Kkwl5jjDp3g2d3ZboB5jWTufS60vaTmmTEZxhlGfE97Y5ng8S//CBHAAG7j6jqqzrMAmpKs0dmumEjYxoN2kuAII8rG56b9EHpTBMSbjEEU7AQ2RjXgHiNQ4FZqwsFoBhUEULeEcbGX66QAT7ndQftF7RBghNPSkOn4PfxbDtwtzfw24Dn0QWIuVX3Y3Wz4hTzyVEr5LzeEvcXEWaNVr8Bc8BsrAug5VLduGLd/URUwO0bDI4ci6TZt/Ro/wByuleZM6V/6RrqmS9wZXgejDob+TUGblPCv7T10MQH3TA3Xt/hxbvv+04n+NejWiyhPZXlY5fpu8lbaeYNc7qxvFkfruSfM+Sm6AtJX5UpcRqWVUsWqZgaGkudp8JJaS29iQSTuFurrlAWLiOHRYozu542SMuDpe0Obcbg2PNdlXVMo2OfI4NY0FznE2AA4kqnM29q8tS4sofu4wf1pAMj/NoIs0etz6ILmhiEIDWgBoAAAFgAOAA5Bfa1WVZpaijp3zm8romOebAXLhe9h5ELrzRmOHLUJlmPkxg+KR34W/1PJBuUVTZM7RKrH8Rjie1ghk7zwNG7NLHPa7VxO7QOXxK1pZRCCXEADckmwHqSg+0XVTVDKpodG5rmng5pBB9CF2oCIiCucD/8xJ+3P/IqxbqqZKt9FiMzom6pDJKxg/zP2BtztxW+kyTPWDVNWOMp34Oc0HpfUNvQBBOUVcYJi8+Xqn7NUuLmFwbuSdOrZr2k/L5KZ5hxcYLA6Qi5+FjfxOPD25nyCDZ3XKgGHYBUZlb39TUPYHbsY3pyNuDR023XRWMqMkyMcJXSwONi035cW2ubOtuCOiCxkXXTzCoa1zTdrgHA9QRcLsQEREBERAREQEREBERAREQEREBERAREQEREENzefsFfhtQdh30lM4/67CGX/eCmS0mcsGOO0kkTDaTwyQu/DJGQ+M/UW91xlLH24/AHfDKz7ueM/FHI3ZzSOlxceSDeIiICIiAiIgIiICLhztO54KH5g7SKLBbgSd9IPkis6x/zP+EfW/kgmKrntazTDDSyUscrXTvLWua3fS3UC/URsLgWt5rV/asXz7+rH2OldxddwLm8/Fs5/tpHmthiHZZBT0MscA11RAc2V/EuaQ4saODA4Aj33JQVtkrL0maJu4bIGR+GSW53LWm12t+Zwvt0vdX1Vd3leif3TQ2OCF5Y3hu0Ej1JP1JXnykw2uwyYGKGpjmaSAWxyBw5HcCxH5KYUWRMTzMQ6tnfGziBK8yP8rRg2b7keiCGYBic1LUiWJneVLtYZsXOEkoIL2jm6xd9bq4ezvI5wUmpqjqqn3O/i7rXu7xc3nmfZU7X0VRlWps8OiljdqY8cDY7PYeDgf8AsFSKTtCxPGwII3DU4afuYyJXe9zb1ACCedo2fBg4NNTHVUu8JI37m+3LjIb7Dl9AaqzLgTsBZAJr/aZWumkbe5Y1xsxp6vPjJPX3JsvIuQm5fBrK6xmaHSBt9TYbAkvcfmktz5cr8VWeLVk2ca5z2Mc6SV9o2Di1g2YPIAbk8OKCYtzh/ZCihoqRofVadUzramxPku9zQB8bxexHAW9lGcHz3WUNQ2Z9RLK3UO8jc8ljmn4gGnwg24WsrcyFkdmWGa32fUuHjk4ht+LIyd7dTxP5Kve0XIs9NVvlpoHSQynWAxurQ93xtLRuATuNrb+SC08azbT4XSCq7wPY9t4g0gukJFw1v9ei8/5Xk/vtKX+IGohLr87yNvf3U2yZ2WS1bhJXDu4huIr/AHj9/mt8DfzPkq/q4n4VO5vB8UpA8nRv2/MIPVKimdc7xZZGho72pcPBEPPYF9uAvy4lRbGO09+KBkGGwvdPI0Auc34CeIY3mR+I2aPNb/JGRm4J/eKk99WO8Tnu8QjJ4hhPE9XcfQIK3y9matxjFKcyTvuZ2tMYcWxht/G3QNvhDuNyr4q6plGx0kjg1jQXOcTYADiSvOmWMVjw7E21EpIjEsz3G1z4hJbYeZCk89VWdqc/dxgw0THDUTwFtwXfjktwbwF/ch9YtiFR2oVP2emBZRxkFzjex3/WPA4u/Cz325QvOOHMwqsmgivojLGAk3JPds1OJ6lxK9FYDgsOAQthgbpaNyfmeebnHmT/ANdF58zzL3mJVThv9+QBxvps3+iC8cwZlgyjTMdIbu0NbHED4nkNA26AczyVSY1T1GOQyYnXuLWECOlj3GovPhDAeEY3cTxdpUuyrkiXG5ftuK3c51jHAeAA+HW3gGjkwep32Wp7ccR1ywUzT4WMMrh5vJa36NB/iQc9kFCzDWVGIzuDY2NMbCfYyEdTcNaPO6jGd85zZqeeLKdp8EVzb/K6TkXnpy5dTn4DDPnNlPQQgx00DdczuRc4lznutxN3ENb7+lk5qylFFhUtPTxgaGiRn4nOj8Rc483EAi/mgjHYXix+/pSdtpox0+WS3+w+5Vt3XmTKGOnLtVHUAFzRcPaLXcxwsQL8+B9lPMUztV52f9lw2J8TT8chdZ9urnNuI2+hJKC4EUbaDk/D2i5ldExrSST4nOO5PMNuSvrJ2YHY8x+tga5hA8N7EOBtx57II1grQ7GJL8pJyPoVY6qiSSWDEJ5YW6jFJJI5vVurS4fQqXxZ7pXs1EvDvwaCTfoCNvzQaHtRaGywkfFod9AfD/MrI7TZD3dOOR1k+oDR/UrBpmSZzrRIWFsLC2/QNadQbfm4k726+SlWdsGOMQeAXkYdTR+Lazm+4/kEGqpf0q1jQwQ6dLdPwcLC35LGxbC8TxdgZKIi0HULFoNwCBv7rsy3nNlJGIaoOa5nhDrE3A2AcOII4cFtps80rLBrnOJIGzCOJte7rINvgFM6jp4o3/E1jWu3vuPNZ64BuuUBERAREQEREBERAREQEREBERAREQEREBERAUUzDk0V0pqaWd9LVWAMjN2yW4CVvzevpxUrRBBo6nG8N2fBS1TRwcyQxPPqHAC67DnGrp/1uD1I/wBN8co/JTVEEDf2msg/WUFczzMAt9br5Z2tUJ+JlQ31ib/RxU+Xy+MP4gH1F0EIHaxh1v1kg/8AU5dcna3h7eBmd6Rcf4iFNjRxn/DZ/C3/AKXLaSNvCNg/dCCv39rMc+1PRVUp5DSB/wAdR/JY780Y1iu1PhwhB+aTiP8A6Fo/IqzgLIgqo5BxLMBviFfZh4xsJeP4bNYD7FSvAOz6iwSzmxCSQfPLZ5B6tHwt9gpUiAiIgIiIMesoo65umWNkjej2tcPoQvmhw2HD9oYo4weOhjWX/hAWUiDHxCjbiEb4n3LHtcx1jY2cLGxHBa3L2VaXLgP2eINJ2c83dI4dC4728uC3SICIiAoNmjszgzBOZ+9fE51u8DQ0h5G2rfgbKcog0eWcqU2WmkQR+IizpHeKR3q7kPIbLdkXXKIKuoux6NkxdNUF8WolsbW6HEX2a51+HoFZFBRR4bG2OJjWMaLNa0WAWSo3n3MwyxSukFjK7wQtPNxHxHyaNz9OaDUdoeexl8dxBZ9U4cOIiB4OcObujfc+dXZApnY1ikBeS4946eRx3/Vgv1H98NHqQtph9H+i8OnxKoJfU1BdFTlxu4d4S182/wA1tZB5AC3FSPsPwPumS1bhbX91H+y0gvI9XWH7pQWqq1zp2cy5kru/bMxkTmMa6+oyN0C1mttY38yN1ZSINZl7AocvQtigbZo3cT8T3c3OPMrZoiCvK3skpamcyCSRkbjqMTdNhc3Ia4i7W+XLkpnguDQ4HGI6eNrG87cXHq48SfMrYIg654WztLXAOaRYgi4I811UVBHQN0xMaxt72aLC/VZKIMeKijhcXtjY1x4uDWhxvxuQLlYs+AU07tTqeMnmdA39eq2SIOuGBtOA1jQ1o4AAAD2C7ERBhVmEw1xvLCx56loJ+vFfFNglPSm7II2nqGNv9VsEQEREBERAREQEREBERAREQEREBERAREQEREBERAREQEREBERAREQEREBERAREQEREBERAREQEREBERAREQFQ/bJiZr6/uWnwwsawC+2uQB7j9CweyvhUbmrI9di+JTmOE6JJNTZXECPSWt4njtwsBfZB1YpqzpV09BSn+707Gxhw+GzABLN+Vm9duqu3DKBmGRMiibpYxoa0eQ/rz91pckZSiypFpadcr7GWQixcRwa0cmjkFJEBERAREQE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200" name="AutoShape 14" descr="data:image/jpeg;base64,/9j/4AAQSkZJRgABAQAAAQABAAD/2wCEAAkGBxQHEhUUEhIVFhQXFRQVFRYYFBUWFRUaFBYWFxUVFhkYHyghGxslHBgYITEhJSkrLi4wGh8zODMsNygtLisBCgoKBQUFDgUFDisZExkrKysrKysrKysrKysrKysrKysrKysrKysrKysrKysrKysrKysrKysrKysrKysrKysrK//AABEIAGECBQMBIgACEQEDEQH/xAAcAAEAAgIDAQAAAAAAAAAAAAAABgcEBQEDCAL/xAA/EAABAwIEAwYDBAcIAwAAAAABAAIDBBEFBhIhMUFRBxMiYXGBMkKRFCNSoRUzcoKSscEWJENic6Ky0TWDk//EABQBAQAAAAAAAAAAAAAAAAAAAAD/xAAUEQEAAAAAAAAAAAAAAAAAAAAA/9oADAMBAAIRAxEAPwC8UREEEzpnWWgm+yUMImqdBe8m5bE0DVuBa7rb8Ra443so/g2a8XqIBWNZBUwXcHxtGmVug78OG1j82xGyzey+pj0V2IVD2s72oc0veQA1rQHabn9sfQLQ5Wza3LdRWRUsT6uGSTvIGxgggnje4uBbS29j8AQWjlTM0OZ4e8hJBG0jD8cZ42Pl0PNbtUgcQqsArm4i+hdSU8r2xzs1Xa4OJ1OI2IPF3AC48yruY4OAI3BFwUHKIiAiIgIiICIiAiIgIiICIiAiLi6DlEXWJ2l2nUNQFy241W624280HYiIgIiICLqqJ20zS97g1rQS5xIAAHEkngFqcBzVS5gfIyml1ujALvC5osSQCC4C425IN2iIgIiICIiAiIgIiICIiAiIgIiICIiAiIgIiICIiAiIgIiICIiAiIgIiICIiAiIgpLIWTWYxUVEVU9xjpZnAQXIDnOJbrPQEMA23PVXJQYfFhrAyGNkbB8rGho/JV7mi+TMTZXgH7NUARVNvld+M+wBHo7qrHp5m1DQ5hDmuALXA3BBFwQgjHajTiowupBHBrHj1bI0rZZNmM9BSuPE08X/AAC0fa9XClw2RvzSujjaOZ8Ye7bn4WlSXL9IaClgiPFkUbT6hoB/NBsEREBERAREQEREBERAREQERY2JCQxP7gtEul3dl99IdbYusDsgi3aNnBmXYHMY8faZG2jaLEsvt3jugA3HU2XX2TYjUYlQ66hzn/eOEb3G7ns23vzAdqF/JYWXezGOGR09e/7VO52p1we7v1dfd59bDhsrBZGIwAAABsABYADkAg0ebc1wZWj1Sm73X7uMEa3kfyb1JVadnlLV5hxP9IOaWx3kL37hrg5hY2Fl/iA8Pl4OqsGqyJS19W6qn1zPOnSx7rxMDRYANA3HOxuLkqTMaGCw2A2A5DyCD6REQFwVyo/nrHv7O0cko+O2iIf537NPtu72QVj2v5qOITGkid91EfvbfPJxsfJv879FsewiiN6qbl93EPXxOd+Wj6qrpoy1gkcTd7nnfiQ34nH1cbeoK9Ddm2DfoaghaRZ7wZn9dUljY+jQ0eyCUIihuf8APTcqBrGs7yd41Bt7Na29tTrb7kGwHGxQTJFjYZM+ohjdI0Me5jXPaNw1xAJb7Fa3OOYBlmlfOW6iLNY3hqe7ZoJ6cSfIFBu0UN7MsWq8dgfPVkaXSWhswN8LRZxHUargEk8CpkgIiICIiAiIgItRTZihqZzTtLu8BcCC0geDjv7LboCIiAiIgIiICIiAiIgIiICIiAiIgIiICIiAiIgIiIMXEsPjxSN0UzQ+N4s5p/n5EcQeSr+DLOJ5UJbh80c1OSS2KfYsvyHL3BHorKRBVWXMPqM51rpcRe0fYpA0UzBZuvZwcdzdtxxuSdI4DjaqhVG39HY5M0bCppGS+roXaD+SmqAiIgIiICIiAiIgIiICIuitqm0Ub5HmzGNc9x6BouT9AgjOfM7R5UYAGiSd4uyO9gB+N55Nv9VDco9p9ViNXFDOyIsleGeBrmuZq4EEk3Hqo5hFU3MddPW1tu4iY+Z7Xbgi2iCEX8yNuZBW37GsuGtnNY9to4i5sQPN7hY26hrSfcjoguomyguYe1Kkwl5jjDp3g2d3ZboB5jWTufS60vaTmmTEZxhlGfE97Y5ng8S//CBHAAG7j6jqqzrMAmpKs0dmumEjYxoN2kuAII8rG56b9EHpTBMSbjEEU7AQ2RjXgHiNQ4FZqwsFoBhUEULeEcbGX66QAT7ndQftF7RBghNPSkOn4PfxbDtwtzfw24Dn0QWIuVX3Y3Wz4hTzyVEr5LzeEvcXEWaNVr8Bc8BsrAug5VLduGLd/URUwO0bDI4ci6TZt/Ro/wByuleZM6V/6RrqmS9wZXgejDob+TUGblPCv7T10MQH3TA3Xt/hxbvv+04n+NejWiyhPZXlY5fpu8lbaeYNc7qxvFkfruSfM+Sm6AtJX5UpcRqWVUsWqZgaGkudp8JJaS29iQSTuFurrlAWLiOHRYozu542SMuDpe0Obcbg2PNdlXVMo2OfI4NY0FznE2AA4kqnM29q8tS4sofu4wf1pAMj/NoIs0etz6ILmhiEIDWgBoAAAFgAOAA5Bfa1WVZpaijp3zm8romOebAXLhe9h5ELrzRmOHLUJlmPkxg+KR34W/1PJBuUVTZM7RKrH8Rjie1ghk7zwNG7NLHPa7VxO7QOXxK1pZRCCXEADckmwHqSg+0XVTVDKpodG5rmng5pBB9CF2oCIiCucD/8xJ+3P/IqxbqqZKt9FiMzom6pDJKxg/zP2BtztxW+kyTPWDVNWOMp34Oc0HpfUNvQBBOUVcYJi8+Xqn7NUuLmFwbuSdOrZr2k/L5KZ5hxcYLA6Qi5+FjfxOPD25nyCDZ3XKgGHYBUZlb39TUPYHbsY3pyNuDR023XRWMqMkyMcJXSwONi035cW2ubOtuCOiCxkXXTzCoa1zTdrgHA9QRcLsQEREBERAREQEREBERAREQEREBERAREQEREENzefsFfhtQdh30lM4/67CGX/eCmS0mcsGOO0kkTDaTwyQu/DJGQ+M/UW91xlLH24/AHfDKz7ueM/FHI3ZzSOlxceSDeIiICIiAiIgIiICLhztO54KH5g7SKLBbgSd9IPkis6x/zP+EfW/kgmKrntazTDDSyUscrXTvLWua3fS3UC/URsLgWt5rV/asXz7+rH2OldxddwLm8/Fs5/tpHmthiHZZBT0MscA11RAc2V/EuaQ4saODA4Aj33JQVtkrL0maJu4bIGR+GSW53LWm12t+Zwvt0vdX1Vd3leif3TQ2OCF5Y3hu0Ej1JP1JXnykw2uwyYGKGpjmaSAWxyBw5HcCxH5KYUWRMTzMQ6tnfGziBK8yP8rRg2b7keiCGYBic1LUiWJneVLtYZsXOEkoIL2jm6xd9bq4ezvI5wUmpqjqqn3O/i7rXu7xc3nmfZU7X0VRlWps8OiljdqY8cDY7PYeDgf8AsFSKTtCxPGwII3DU4afuYyJXe9zb1ACCedo2fBg4NNTHVUu8JI37m+3LjIb7Dl9AaqzLgTsBZAJr/aZWumkbe5Y1xsxp6vPjJPX3JsvIuQm5fBrK6xmaHSBt9TYbAkvcfmktz5cr8VWeLVk2ca5z2Mc6SV9o2Di1g2YPIAbk8OKCYtzh/ZCihoqRofVadUzramxPku9zQB8bxexHAW9lGcHz3WUNQ2Z9RLK3UO8jc8ljmn4gGnwg24WsrcyFkdmWGa32fUuHjk4ht+LIyd7dTxP5Kve0XIs9NVvlpoHSQynWAxurQ93xtLRuATuNrb+SC08azbT4XSCq7wPY9t4g0gukJFw1v9ei8/5Xk/vtKX+IGohLr87yNvf3U2yZ2WS1bhJXDu4huIr/AHj9/mt8DfzPkq/q4n4VO5vB8UpA8nRv2/MIPVKimdc7xZZGho72pcPBEPPYF9uAvy4lRbGO09+KBkGGwvdPI0Auc34CeIY3mR+I2aPNb/JGRm4J/eKk99WO8Tnu8QjJ4hhPE9XcfQIK3y9matxjFKcyTvuZ2tMYcWxht/G3QNvhDuNyr4q6plGx0kjg1jQXOcTYADiSvOmWMVjw7E21EpIjEsz3G1z4hJbYeZCk89VWdqc/dxgw0THDUTwFtwXfjktwbwF/ch9YtiFR2oVP2emBZRxkFzjex3/WPA4u/Cz325QvOOHMwqsmgivojLGAk3JPds1OJ6lxK9FYDgsOAQthgbpaNyfmeebnHmT/ANdF58zzL3mJVThv9+QBxvps3+iC8cwZlgyjTMdIbu0NbHED4nkNA26AczyVSY1T1GOQyYnXuLWECOlj3GovPhDAeEY3cTxdpUuyrkiXG5ftuK3c51jHAeAA+HW3gGjkwep32Wp7ccR1ywUzT4WMMrh5vJa36NB/iQc9kFCzDWVGIzuDY2NMbCfYyEdTcNaPO6jGd85zZqeeLKdp8EVzb/K6TkXnpy5dTn4DDPnNlPQQgx00DdczuRc4lznutxN3ENb7+lk5qylFFhUtPTxgaGiRn4nOj8Rc483EAi/mgjHYXix+/pSdtpox0+WS3+w+5Vt3XmTKGOnLtVHUAFzRcPaLXcxwsQL8+B9lPMUztV52f9lw2J8TT8chdZ9urnNuI2+hJKC4EUbaDk/D2i5ldExrSST4nOO5PMNuSvrJ2YHY8x+tga5hA8N7EOBtx57II1grQ7GJL8pJyPoVY6qiSSWDEJ5YW6jFJJI5vVurS4fQqXxZ7pXs1EvDvwaCTfoCNvzQaHtRaGywkfFod9AfD/MrI7TZD3dOOR1k+oDR/UrBpmSZzrRIWFsLC2/QNadQbfm4k726+SlWdsGOMQeAXkYdTR+Lazm+4/kEGqpf0q1jQwQ6dLdPwcLC35LGxbC8TxdgZKIi0HULFoNwCBv7rsy3nNlJGIaoOa5nhDrE3A2AcOII4cFtps80rLBrnOJIGzCOJte7rINvgFM6jp4o3/E1jWu3vuPNZ64BuuUBERAREQEREBERAREQEREBERAREQEREBERAUUzDk0V0pqaWd9LVWAMjN2yW4CVvzevpxUrRBBo6nG8N2fBS1TRwcyQxPPqHAC67DnGrp/1uD1I/wBN8co/JTVEEDf2msg/WUFczzMAt9br5Z2tUJ+JlQ31ib/RxU+Xy+MP4gH1F0EIHaxh1v1kg/8AU5dcna3h7eBmd6Rcf4iFNjRxn/DZ/C3/AKXLaSNvCNg/dCCv39rMc+1PRVUp5DSB/wAdR/JY780Y1iu1PhwhB+aTiP8A6Fo/IqzgLIgqo5BxLMBviFfZh4xsJeP4bNYD7FSvAOz6iwSzmxCSQfPLZ5B6tHwt9gpUiAiIgIiIMesoo65umWNkjej2tcPoQvmhw2HD9oYo4weOhjWX/hAWUiDHxCjbiEb4n3LHtcx1jY2cLGxHBa3L2VaXLgP2eINJ2c83dI4dC4728uC3SICIiAoNmjszgzBOZ+9fE51u8DQ0h5G2rfgbKcog0eWcqU2WmkQR+IizpHeKR3q7kPIbLdkXXKIKuoux6NkxdNUF8WolsbW6HEX2a51+HoFZFBRR4bG2OJjWMaLNa0WAWSo3n3MwyxSukFjK7wQtPNxHxHyaNz9OaDUdoeexl8dxBZ9U4cOIiB4OcObujfc+dXZApnY1ikBeS4946eRx3/Vgv1H98NHqQtph9H+i8OnxKoJfU1BdFTlxu4d4S182/wA1tZB5AC3FSPsPwPumS1bhbX91H+y0gvI9XWH7pQWqq1zp2cy5kru/bMxkTmMa6+oyN0C1mttY38yN1ZSINZl7AocvQtigbZo3cT8T3c3OPMrZoiCvK3skpamcyCSRkbjqMTdNhc3Ia4i7W+XLkpnguDQ4HGI6eNrG87cXHq48SfMrYIg654WztLXAOaRYgi4I811UVBHQN0xMaxt72aLC/VZKIMeKijhcXtjY1x4uDWhxvxuQLlYs+AU07tTqeMnmdA39eq2SIOuGBtOA1jQ1o4AAAD2C7ERBhVmEw1xvLCx56loJ+vFfFNglPSm7II2nqGNv9VsEQEREBERAREQEREBERAREQEREBERAREQEREBERAREQEREBERAREQEREBERAREQEREBERAREQEREBERAREQFQ/bJiZr6/uWnwwsawC+2uQB7j9CweyvhUbmrI9di+JTmOE6JJNTZXECPSWt4njtwsBfZB1YpqzpV09BSn+707Gxhw+GzABLN+Vm9duqu3DKBmGRMiibpYxoa0eQ/rz91pckZSiypFpadcr7GWQixcRwa0cmjkFJEBERAREQE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8201" name="Picture 18" descr="Éénlijn.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5516564"/>
            <a:ext cx="34083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https://encrypted-tbn2.gstatic.com/images?q=tbn:ANd9GcSgII4k7jsox3Ej9qz8hyEWPct_OkNSNWYz153wLmNqfWYnWXn2Y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57164"/>
            <a:ext cx="31178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2" descr="https://encrypted-tbn0.gstatic.com/images?q=tbn:ANd9GcTjZNoWvEOC4GnG4mxqaeWXIBkm4di50llhsuYPf16w5Wc-1pJtJ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013325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AutoShape 24" descr="data:image/jpeg;base64,/9j/4AAQSkZJRgABAQAAAQABAAD/2wCEAAkGBxIREhMTEhMWFhUVFxoUExgYFCIYHRkcGR4aGBcjGhgbIDQiGB4lJxcUJDEjJSkrLy8uGCAzODMsNyotLisBCgoKDg0OGxAQGywkICQ2LDQsLC0sLCwsLC00LCwsLiwsLCwsLCwsLCwsLCwsLCwsLCwsLCwsLCwsLCwsLCwsLP/AABEIAFgAoAMBEQACEQEDEQH/xAAbAAEAAwEBAQEAAAAAAAAAAAAAAwQFAgYBB//EADoQAAIBAwIDBgQDBgYDAAAAAAECAwAEERIhBTFBBhMiMlFhI3GBkRRS0UJTkqGx8DNDVIKDoxUWJP/EABoBAQADAQEBAAAAAAAAAAAAAAABAgMEBQb/xAAyEQACAgECBAQDCAIDAAAAAAAAAQIRAxIhBDFBURMiYXGBkaEFFDJCscHR8FLhFSNT/9oADAMBAAIRAxEAPwD9xoBQCgFAKAUAoBQCgFAKAUAoBQCgFAKAUAoBQCgFAKAUAoBQCgFAKAUAoBQCgFAKAUAoBQCgFAKAUAoBQCgFAKAUAoDz/C+1sM91LagMskZYDVjDaTg6d/rWayJy0kJ70XbfjSPdSWoVtcaLIW2wQ2wx1zvVlLzUL3NOrElObicSTJAz4lkBZFwckDmfblUaldCy5UgUAoBQGP2r43+Ctmn0a9JA06tOcnHPBqk5aY2Q3SNSCTUqty1AH7jNXRJJQCgFAeRvpZ5bl443IwcAZwABXhZp58vEPHB/sYNycqR23Cr0D/Ez/vNWfCcYvzfUaZmbbXdyTqRpGwemWH1rjx5uIfmi2/qVTkeis+NsQe9hcHppQnP6V62LjpNf9kGvZM1U+6LMPGY2cJh1ZuWpcVtDjccpqG6b7olTV0aVdZcUB+VLwuSU8Qmg2uLa8aWIjmdvEvuDgbe3vXLpbtrmmZ0XuA8cWW8u7tBn/wCJZNPoy8x9xVoyuTl6Ep72ZdvNdTW4uEW+e6bxrIv+Dz5BM40/Sq+Zxve/oRuaXGOGd9xO01vMjTQF3CyYMZxuE/KPUVaUbmiWty/f8QawvZizsYntDJGGbI1xbbe52z86s3pk/YnkzDi4pdRWc9q8jm5Z4BExJ1YuADseexVvvWeqSi49f5It1Rf4tcu94bRhdSQ28KeGAkM7HGWds5x9edWk7lp3D50RXV3dx8NvBJ36d3Iv4d5PDIUYjYkcyPX3qG5KDsb0ddqeHNHwqWWSaSWSfuXfUfCu+cIuPCPF/IVM41jbb5hrYvdkr1r27dpXeP8ADoghtzlcqR53H7Xy6ZHtUweqW/ToSt2e8rcsRXMmlGb8qk/YZqmSWmLl2IeyM23t7h1VzcY1ANgRjAzvXJjx55xUnk5+iKJSe9mPZu0V07OGfBKsyr126CvPxOWLiZSlb9Uii2lubrcaTokh/wCM16T42HaXyZprRj9neLRxRlW1Z1Z2XPPHp8q4OA4qGLHplfyspCaSNM9ooOXi/gNdv/I4eW/yLeJEzL3iKSXELgNpTzEqf6Vx5uIjPiITV0vQq5JyTPR2l2ko1I2Ry/vNetiywyq4OzVNPkT1oSefsLaCzluNLO7zyd66hdWkn5DYfOuWWfHjk47t9krKWkc8C7M28Ms1xFqAnBDRsMKMnJwMZHXb3rTEovzLqSkuZBB2M7rKwXdxDETnu1YEDP5SRkCpWOuTGkudoOzK3TxSiWSKWIEK8Z3weYOf73NWlDU7Jasj7S9nILr8OJ3YGNsLgjL5xqVtt86RVMihtqf+yGl1Jr3s1DLdxXbFtcYACjGk4zpJHqMmruCctRNb2U+OcHimuO8SSWGdI8mSL9pfQqfNWM5x8Rx3tK9irqxPwZZbZraWa4k70d4XYDIAwccsLy5U1prS73V8h6Fi74TFfWSwFnWMqoBGNXg5e3SrY5RzYk1yZK8yOrzszG88NwkjxyxLo1Ljxrts4I36/f5Vo4K0yaN2rkkdxHqRl/MpH3GKrOOqLj3Ie6PP2hulkWBpFUBcghQ2w2HSvKxfeo5FhlJLbsnsZLVdGlDw+VdWJz4jqPw15muyPD5I3U+foi6i11KvGJLiCPWJgdwCCgHOsOKlnww1qd/BES1JXZD2Yu4liIZlVtRzk4+XPnWf2dlxRxU2k7IxtUcccvU72Bo9LspOQpznOABkfWq8Znh4uOUKk1fL4ETkrVF/8bc/6b/sWurx+I/8vqi+qXYrdn5xG0kcngkZywU+46HlWPA5FCUsc9pN3X92KwdbM369Q1MKzmEbTo7BJGcsrNyIPLGeePSvMxTWOWSMnUm7TfVdPkZp02ivLfSPHEWI0s7K5yUBx5csNwDvWUs+SeODk9m3b5L03XIq5NpH2V5EiA1qUMuCRISFXHIvzAz196mTyRxVaq+jey7N8+ZLtI7WN+7kAlQKWXSBKSB+ZS53Gdqsoz8OSU0larzN+6vnuN65kM/dukDEFVWUo3xCQBvnDZ5csGs56JwhJ7JSp7v9f3IdNI7vmLSOpZQFVe6LSlMDHMY8x5c6tmbeRxbSSS03Jr4rv8SXzOpGYPISwLfhtyDzPqKs3JTlb30Dr8Dq3kJeDc7wMTvzNTCTc4b/AJWF09ivwOU/CD7DQe4GdicnOfflWPByfkU+3l7N9b9SIdLOuGs7NG2tQ+rx5kOo88gxkYH09Knh3OTjLUtXXzO36aeQjZ6avZNiO4bCMRzAJH2qs3UW0Q+R5DszMTcAuxJKkZJ/WvA+z5t57k+j5mGN+Y9lmvoLR0GP2qcdx08y7Z571wfaTXgfFGeTkUX8TxMLNgFzqwo3yNtuv1rmfmnCSwtJehXqtiO/4lEZIh3ZjKSBmyoG30qmficbnFadNNXsQ5K1sb44pB+9T+IV6v3rD/mvma6l3PPSzrJfIUORkDI9hXkyyRnxsXF2jJu57Hra903M03Ic5YIE1FBqGSdOxx0HKuTxFN3Kqtrf0KXYXicRRiFJVQCRgeU5wcZ9uXP2ouJxOLpbL25d/wC7jUqO0vI/LoIB2PhwASM4PvirLNj/AA1t7dauibRHHfQlcCM4OkhdA8WrZcD6HnVI58TjtHttXO+RGpEI4j0aPwfEJAXkEYDcZxyJzWf3npKO3m6dmRqJrm/i8QwCVBIJUEZAzj1rTJnxbquX8WS5I+yXo1KAuxbQ7advKWIHX0qZZ1qSS9G69LGogikXUsxDsG+HGAFwoONsA9f1rKMo6lldu9ly2+pFq7LB4hEBkqdIBZTp2IBwSvyyK1fEYkt1st1t+hOpHS3ceseAhiQpOkbMRnBPrirLLDV+HflddexNqy/XSWPhFAZcnAIMHSmDg48R2PTrXFL7PwVtH9SnhxKVvbMqhWtNRAwTrG59a54Y5RilLFb72iqXoY/EL6J9OmLQVbJOc7V5+fPjnWmFUzOUk+h68cThP+Yn8Ve8uJwv8y+ZvqXc8nxu7RrnWuHUac+hxzFeHxmWEuI1LdKjGbWqzSlf8Q8JW3KqGyWIGCP0rrk3xE4NY6Xf0Lfia2N+O1jU5VFB9QoFepHFCLtRS+BrSJq0JMJruD8Q0TLIhXEhJIEZLHSp83NjsNhnBrneKGvr39PkVpWR3N9aRpJmQ6IgrbPzPjKqm+58DbH0qrw41HTbr3IpHy+4nbQaHk7zxp3o658qbjPnGtfpUvFjTt3/AHa/cUiaK6tGXzhdK6RqfSQsTMAw35bEg9RTwcdV7Ln25E0glzakTBCzmFG7wDJOJBrOM+YnFFhx017/AF5ikQxcStWfQNel1OTnweRXPXnpdfvTwse633+XIUi0ZrQEP3qjbvR8TbAGCw3xy61Pg49Wr48/SrFIrz3londMJSxdwqaJMli7LGTz3wcA1XwMap2/mRSJhLZnbvUw2pFHebDGGYLvt0JqfAxcv3/QnSjlrm3aVCJ4xqYMqh93IyvLOM9M+1RLCnkUr637/sRW5uV1FxQCgFAUJODW7EkxjJ3PMf0rllwWBu3FFdETuLhcCjAiX6jP8zVo8LhiqUV8gorsR/8AhLf90P5/rVfuPD/4oaI9i8igAADAGwFdKSSpFjqpAoDFk7OIzSsZZfikMw1DZlxoK7ZGnSMdKpoIohbslAQRqkBOAWD74xIDv7iV8/SnhoUWbrs5byCMFcaNWMYGrUug6vU4A+oFHBMUV/8A1K3GCAdoxFuA2QAVBOoHfBPzzTw0KLdhwKGE7AtsmA514KAqGGdw2DjPsKlRSFFVOycCxrGC4C95jxb/ABMZz640qAPQYqPDVUKIm7GW5GMvjQU58gdQONtvMdhtUeGhpLEvZmFnD5cHXrIDYDHX3gDDqAc/c1OhCiO17I20Y0gErh1wceWQKpBIGTgKME786LGkKR9g7KQJjGrbTvsM6X7wZwOeQN6eGhRvVckUAoBQCgFAKAUAoBQCgFAKAUAoBQCgFAKAUAoBQCgFAKAUAoBQCgFAKAUAoBQCgFAKAUAoBQCgP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77975" y="-503238"/>
            <a:ext cx="1905000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205" name="AutoShape 26" descr="data:image/jpeg;base64,/9j/4AAQSkZJRgABAQAAAQABAAD/2wCEAAkGBxIREhMTEhMWFhUVFxoUExgYFCIYHRkcGR4aGBcjGhgbIDQiGB4lJxcUJDEjJSkrLy8uGCAzODMsNyotLisBCgoKDg0OGxAQGywkICQ2LDQsLC0sLCwsLC00LCwsLiwsLCwsLCwsLCwsLCwsLCwsLCwsLCwsLCwsLCwsLCwsLP/AABEIAFgAoAMBEQACEQEDEQH/xAAbAAEAAwEBAQEAAAAAAAAAAAAAAwQFAgYBB//EADoQAAIBAwIDBgQDBgYDAAAAAAECAwAEERIhBTFBBhMiMlFhI3GBkRRS0UJTkqGx8DNDVIKDoxUWJP/EABoBAQADAQEBAAAAAAAAAAAAAAABAgMEBQb/xAAyEQACAgECBAQDCAIDAAAAAAAAAQIRAxIhBDFBURMiYXGBkaEFFDJCscHR8FLhFSNT/9oADAMBAAIRAxEAPwD9xoBQCgFAKAUAoBQCgFAKAUAoBQCgFAKAUAoBQCgFAKAUAoBQCgFAKAUAoBQCgFAKAUAoBQCgFAKAUAoBQCgFAKAUAoDz/C+1sM91LagMskZYDVjDaTg6d/rWayJy0kJ70XbfjSPdSWoVtcaLIW2wQ2wx1zvVlLzUL3NOrElObicSTJAz4lkBZFwckDmfblUaldCy5UgUAoBQGP2r43+Ctmn0a9JA06tOcnHPBqk5aY2Q3SNSCTUqty1AH7jNXRJJQCgFAeRvpZ5bl443IwcAZwABXhZp58vEPHB/sYNycqR23Cr0D/Ez/vNWfCcYvzfUaZmbbXdyTqRpGwemWH1rjx5uIfmi2/qVTkeis+NsQe9hcHppQnP6V62LjpNf9kGvZM1U+6LMPGY2cJh1ZuWpcVtDjccpqG6b7olTV0aVdZcUB+VLwuSU8Qmg2uLa8aWIjmdvEvuDgbe3vXLpbtrmmZ0XuA8cWW8u7tBn/wCJZNPoy8x9xVoyuTl6Ep72ZdvNdTW4uEW+e6bxrIv+Dz5BM40/Sq+Zxve/oRuaXGOGd9xO01vMjTQF3CyYMZxuE/KPUVaUbmiWty/f8QawvZizsYntDJGGbI1xbbe52z86s3pk/YnkzDi4pdRWc9q8jm5Z4BExJ1YuADseexVvvWeqSi49f5It1Rf4tcu94bRhdSQ28KeGAkM7HGWds5x9edWk7lp3D50RXV3dx8NvBJ36d3Iv4d5PDIUYjYkcyPX3qG5KDsb0ddqeHNHwqWWSaSWSfuXfUfCu+cIuPCPF/IVM41jbb5hrYvdkr1r27dpXeP8ADoghtzlcqR53H7Xy6ZHtUweqW/ToSt2e8rcsRXMmlGb8qk/YZqmSWmLl2IeyM23t7h1VzcY1ANgRjAzvXJjx55xUnk5+iKJSe9mPZu0V07OGfBKsyr126CvPxOWLiZSlb9Uii2lubrcaTokh/wCM16T42HaXyZprRj9neLRxRlW1Z1Z2XPPHp8q4OA4qGLHplfyspCaSNM9ooOXi/gNdv/I4eW/yLeJEzL3iKSXELgNpTzEqf6Vx5uIjPiITV0vQq5JyTPR2l2ko1I2Ry/vNetiywyq4OzVNPkT1oSefsLaCzluNLO7zyd66hdWkn5DYfOuWWfHjk47t9krKWkc8C7M28Ms1xFqAnBDRsMKMnJwMZHXb3rTEovzLqSkuZBB2M7rKwXdxDETnu1YEDP5SRkCpWOuTGkudoOzK3TxSiWSKWIEK8Z3weYOf73NWlDU7Jasj7S9nILr8OJ3YGNsLgjL5xqVtt86RVMihtqf+yGl1Jr3s1DLdxXbFtcYACjGk4zpJHqMmruCctRNb2U+OcHimuO8SSWGdI8mSL9pfQqfNWM5x8Rx3tK9irqxPwZZbZraWa4k70d4XYDIAwccsLy5U1prS73V8h6Fi74TFfWSwFnWMqoBGNXg5e3SrY5RzYk1yZK8yOrzszG88NwkjxyxLo1Ljxrts4I36/f5Vo4K0yaN2rkkdxHqRl/MpH3GKrOOqLj3Ie6PP2hulkWBpFUBcghQ2w2HSvKxfeo5FhlJLbsnsZLVdGlDw+VdWJz4jqPw15muyPD5I3U+foi6i11KvGJLiCPWJgdwCCgHOsOKlnww1qd/BES1JXZD2Yu4liIZlVtRzk4+XPnWf2dlxRxU2k7IxtUcccvU72Bo9LspOQpznOABkfWq8Znh4uOUKk1fL4ETkrVF/8bc/6b/sWurx+I/8vqi+qXYrdn5xG0kcngkZywU+46HlWPA5FCUsc9pN3X92KwdbM369Q1MKzmEbTo7BJGcsrNyIPLGeePSvMxTWOWSMnUm7TfVdPkZp02ivLfSPHEWI0s7K5yUBx5csNwDvWUs+SeODk9m3b5L03XIq5NpH2V5EiA1qUMuCRISFXHIvzAz196mTyRxVaq+jey7N8+ZLtI7WN+7kAlQKWXSBKSB+ZS53Gdqsoz8OSU0larzN+6vnuN65kM/dukDEFVWUo3xCQBvnDZ5csGs56JwhJ7JSp7v9f3IdNI7vmLSOpZQFVe6LSlMDHMY8x5c6tmbeRxbSSS03Jr4rv8SXzOpGYPISwLfhtyDzPqKs3JTlb30Dr8Dq3kJeDc7wMTvzNTCTc4b/AJWF09ivwOU/CD7DQe4GdicnOfflWPByfkU+3l7N9b9SIdLOuGs7NG2tQ+rx5kOo88gxkYH09Knh3OTjLUtXXzO36aeQjZ6avZNiO4bCMRzAJH2qs3UW0Q+R5DszMTcAuxJKkZJ/WvA+z5t57k+j5mGN+Y9lmvoLR0GP2qcdx08y7Z571wfaTXgfFGeTkUX8TxMLNgFzqwo3yNtuv1rmfmnCSwtJehXqtiO/4lEZIh3ZjKSBmyoG30qmficbnFadNNXsQ5K1sb44pB+9T+IV6v3rD/mvma6l3PPSzrJfIUORkDI9hXkyyRnxsXF2jJu57Hra903M03Ic5YIE1FBqGSdOxx0HKuTxFN3Kqtrf0KXYXicRRiFJVQCRgeU5wcZ9uXP2ouJxOLpbL25d/wC7jUqO0vI/LoIB2PhwASM4PvirLNj/AA1t7dauibRHHfQlcCM4OkhdA8WrZcD6HnVI58TjtHttXO+RGpEI4j0aPwfEJAXkEYDcZxyJzWf3npKO3m6dmRqJrm/i8QwCVBIJUEZAzj1rTJnxbquX8WS5I+yXo1KAuxbQ7advKWIHX0qZZ1qSS9G69LGogikXUsxDsG+HGAFwoONsA9f1rKMo6lldu9ly2+pFq7LB4hEBkqdIBZTp2IBwSvyyK1fEYkt1st1t+hOpHS3ceseAhiQpOkbMRnBPrirLLDV+HflddexNqy/XSWPhFAZcnAIMHSmDg48R2PTrXFL7PwVtH9SnhxKVvbMqhWtNRAwTrG59a54Y5RilLFb72iqXoY/EL6J9OmLQVbJOc7V5+fPjnWmFUzOUk+h68cThP+Yn8Ve8uJwv8y+ZvqXc8nxu7RrnWuHUac+hxzFeHxmWEuI1LdKjGbWqzSlf8Q8JW3KqGyWIGCP0rrk3xE4NY6Xf0Lfia2N+O1jU5VFB9QoFepHFCLtRS+BrSJq0JMJruD8Q0TLIhXEhJIEZLHSp83NjsNhnBrneKGvr39PkVpWR3N9aRpJmQ6IgrbPzPjKqm+58DbH0qrw41HTbr3IpHy+4nbQaHk7zxp3o658qbjPnGtfpUvFjTt3/AHa/cUiaK6tGXzhdK6RqfSQsTMAw35bEg9RTwcdV7Ln25E0glzakTBCzmFG7wDJOJBrOM+YnFFhx017/AF5ikQxcStWfQNel1OTnweRXPXnpdfvTwse633+XIUi0ZrQEP3qjbvR8TbAGCw3xy61Pg49Wr48/SrFIrz3londMJSxdwqaJMli7LGTz3wcA1XwMap2/mRSJhLZnbvUw2pFHebDGGYLvt0JqfAxcv3/QnSjlrm3aVCJ4xqYMqh93IyvLOM9M+1RLCnkUr637/sRW5uV1FxQCgFAUJODW7EkxjJ3PMf0rllwWBu3FFdETuLhcCjAiX6jP8zVo8LhiqUV8gorsR/8AhLf90P5/rVfuPD/4oaI9i8igAADAGwFdKSSpFjqpAoDFk7OIzSsZZfikMw1DZlxoK7ZGnSMdKpoIohbslAQRqkBOAWD74xIDv7iV8/SnhoUWbrs5byCMFcaNWMYGrUug6vU4A+oFHBMUV/8A1K3GCAdoxFuA2QAVBOoHfBPzzTw0KLdhwKGE7AtsmA514KAqGGdw2DjPsKlRSFFVOycCxrGC4C95jxb/ABMZz640qAPQYqPDVUKIm7GW5GMvjQU58gdQONtvMdhtUeGhpLEvZmFnD5cHXrIDYDHX3gDDqAc/c1OhCiO17I20Y0gErh1wceWQKpBIGTgKME786LGkKR9g7KQJjGrbTvsM6X7wZwOeQN6eGhRvVckUAoBQCgFAKAUAoBQCgFAKAUAoBQCgFAKAUAoBQCgFAKAUAoBQCgFAKAUAoBQCgFAKAUAoBQCgP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77975" y="-503238"/>
            <a:ext cx="1905000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206" name="AutoShape 28" descr="data:image/jpeg;base64,/9j/4AAQSkZJRgABAQAAAQABAAD/2wCEAAkGBxIREhMTEhMWFhUVFxoUExgYFCIYHRkcGR4aGBcjGhgbIDQiGB4lJxcUJDEjJSkrLy8uGCAzODMsNyotLisBCgoKDg0OGxAQGywkICQ2LDQsLC0sLCwsLC00LCwsLiwsLCwsLCwsLCwsLCwsLCwsLCwsLCwsLCwsLCwsLCwsLP/AABEIAFgAoAMBEQACEQEDEQH/xAAbAAEAAwEBAQEAAAAAAAAAAAAAAwQFAgYBB//EADoQAAIBAwIDBgQDBgYDAAAAAAECAwAEERIhBTFBBhMiMlFhI3GBkRRS0UJTkqGx8DNDVIKDoxUWJP/EABoBAQADAQEBAAAAAAAAAAAAAAABAgMEBQb/xAAyEQACAgECBAQDCAIDAAAAAAAAAQIRAxIhBDFBURMiYXGBkaEFFDJCscHR8FLhFSNT/9oADAMBAAIRAxEAPwD9xoBQCgFAKAUAoBQCgFAKAUAoBQCgFAKAUAoBQCgFAKAUAoBQCgFAKAUAoBQCgFAKAUAoBQCgFAKAUAoBQCgFAKAUAoDz/C+1sM91LagMskZYDVjDaTg6d/rWayJy0kJ70XbfjSPdSWoVtcaLIW2wQ2wx1zvVlLzUL3NOrElObicSTJAz4lkBZFwckDmfblUaldCy5UgUAoBQGP2r43+Ctmn0a9JA06tOcnHPBqk5aY2Q3SNSCTUqty1AH7jNXRJJQCgFAeRvpZ5bl443IwcAZwABXhZp58vEPHB/sYNycqR23Cr0D/Ez/vNWfCcYvzfUaZmbbXdyTqRpGwemWH1rjx5uIfmi2/qVTkeis+NsQe9hcHppQnP6V62LjpNf9kGvZM1U+6LMPGY2cJh1ZuWpcVtDjccpqG6b7olTV0aVdZcUB+VLwuSU8Qmg2uLa8aWIjmdvEvuDgbe3vXLpbtrmmZ0XuA8cWW8u7tBn/wCJZNPoy8x9xVoyuTl6Ep72ZdvNdTW4uEW+e6bxrIv+Dz5BM40/Sq+Zxve/oRuaXGOGd9xO01vMjTQF3CyYMZxuE/KPUVaUbmiWty/f8QawvZizsYntDJGGbI1xbbe52z86s3pk/YnkzDi4pdRWc9q8jm5Z4BExJ1YuADseexVvvWeqSi49f5It1Rf4tcu94bRhdSQ28KeGAkM7HGWds5x9edWk7lp3D50RXV3dx8NvBJ36d3Iv4d5PDIUYjYkcyPX3qG5KDsb0ddqeHNHwqWWSaSWSfuXfUfCu+cIuPCPF/IVM41jbb5hrYvdkr1r27dpXeP8ADoghtzlcqR53H7Xy6ZHtUweqW/ToSt2e8rcsRXMmlGb8qk/YZqmSWmLl2IeyM23t7h1VzcY1ANgRjAzvXJjx55xUnk5+iKJSe9mPZu0V07OGfBKsyr126CvPxOWLiZSlb9Uii2lubrcaTokh/wCM16T42HaXyZprRj9neLRxRlW1Z1Z2XPPHp8q4OA4qGLHplfyspCaSNM9ooOXi/gNdv/I4eW/yLeJEzL3iKSXELgNpTzEqf6Vx5uIjPiITV0vQq5JyTPR2l2ko1I2Ry/vNetiywyq4OzVNPkT1oSefsLaCzluNLO7zyd66hdWkn5DYfOuWWfHjk47t9krKWkc8C7M28Ms1xFqAnBDRsMKMnJwMZHXb3rTEovzLqSkuZBB2M7rKwXdxDETnu1YEDP5SRkCpWOuTGkudoOzK3TxSiWSKWIEK8Z3weYOf73NWlDU7Jasj7S9nILr8OJ3YGNsLgjL5xqVtt86RVMihtqf+yGl1Jr3s1DLdxXbFtcYACjGk4zpJHqMmruCctRNb2U+OcHimuO8SSWGdI8mSL9pfQqfNWM5x8Rx3tK9irqxPwZZbZraWa4k70d4XYDIAwccsLy5U1prS73V8h6Fi74TFfWSwFnWMqoBGNXg5e3SrY5RzYk1yZK8yOrzszG88NwkjxyxLo1Ljxrts4I36/f5Vo4K0yaN2rkkdxHqRl/MpH3GKrOOqLj3Ie6PP2hulkWBpFUBcghQ2w2HSvKxfeo5FhlJLbsnsZLVdGlDw+VdWJz4jqPw15muyPD5I3U+foi6i11KvGJLiCPWJgdwCCgHOsOKlnww1qd/BES1JXZD2Yu4liIZlVtRzk4+XPnWf2dlxRxU2k7IxtUcccvU72Bo9LspOQpznOABkfWq8Znh4uOUKk1fL4ETkrVF/8bc/6b/sWurx+I/8vqi+qXYrdn5xG0kcngkZywU+46HlWPA5FCUsc9pN3X92KwdbM369Q1MKzmEbTo7BJGcsrNyIPLGeePSvMxTWOWSMnUm7TfVdPkZp02ivLfSPHEWI0s7K5yUBx5csNwDvWUs+SeODk9m3b5L03XIq5NpH2V5EiA1qUMuCRISFXHIvzAz196mTyRxVaq+jey7N8+ZLtI7WN+7kAlQKWXSBKSB+ZS53Gdqsoz8OSU0larzN+6vnuN65kM/dukDEFVWUo3xCQBvnDZ5csGs56JwhJ7JSp7v9f3IdNI7vmLSOpZQFVe6LSlMDHMY8x5c6tmbeRxbSSS03Jr4rv8SXzOpGYPISwLfhtyDzPqKs3JTlb30Dr8Dq3kJeDc7wMTvzNTCTc4b/AJWF09ivwOU/CD7DQe4GdicnOfflWPByfkU+3l7N9b9SIdLOuGs7NG2tQ+rx5kOo88gxkYH09Knh3OTjLUtXXzO36aeQjZ6avZNiO4bCMRzAJH2qs3UW0Q+R5DszMTcAuxJKkZJ/WvA+z5t57k+j5mGN+Y9lmvoLR0GP2qcdx08y7Z571wfaTXgfFGeTkUX8TxMLNgFzqwo3yNtuv1rmfmnCSwtJehXqtiO/4lEZIh3ZjKSBmyoG30qmficbnFadNNXsQ5K1sb44pB+9T+IV6v3rD/mvma6l3PPSzrJfIUORkDI9hXkyyRnxsXF2jJu57Hra903M03Ic5YIE1FBqGSdOxx0HKuTxFN3Kqtrf0KXYXicRRiFJVQCRgeU5wcZ9uXP2ouJxOLpbL25d/wC7jUqO0vI/LoIB2PhwASM4PvirLNj/AA1t7dauibRHHfQlcCM4OkhdA8WrZcD6HnVI58TjtHttXO+RGpEI4j0aPwfEJAXkEYDcZxyJzWf3npKO3m6dmRqJrm/i8QwCVBIJUEZAzj1rTJnxbquX8WS5I+yXo1KAuxbQ7advKWIHX0qZZ1qSS9G69LGogikXUsxDsG+HGAFwoONsA9f1rKMo6lldu9ly2+pFq7LB4hEBkqdIBZTp2IBwSvyyK1fEYkt1st1t+hOpHS3ceseAhiQpOkbMRnBPrirLLDV+HflddexNqy/XSWPhFAZcnAIMHSmDg48R2PTrXFL7PwVtH9SnhxKVvbMqhWtNRAwTrG59a54Y5RilLFb72iqXoY/EL6J9OmLQVbJOc7V5+fPjnWmFUzOUk+h68cThP+Yn8Ve8uJwv8y+ZvqXc8nxu7RrnWuHUac+hxzFeHxmWEuI1LdKjGbWqzSlf8Q8JW3KqGyWIGCP0rrk3xE4NY6Xf0Lfia2N+O1jU5VFB9QoFepHFCLtRS+BrSJq0JMJruD8Q0TLIhXEhJIEZLHSp83NjsNhnBrneKGvr39PkVpWR3N9aRpJmQ6IgrbPzPjKqm+58DbH0qrw41HTbr3IpHy+4nbQaHk7zxp3o658qbjPnGtfpUvFjTt3/AHa/cUiaK6tGXzhdK6RqfSQsTMAw35bEg9RTwcdV7Ln25E0glzakTBCzmFG7wDJOJBrOM+YnFFhx017/AF5ikQxcStWfQNel1OTnweRXPXnpdfvTwse633+XIUi0ZrQEP3qjbvR8TbAGCw3xy61Pg49Wr48/SrFIrz3londMJSxdwqaJMli7LGTz3wcA1XwMap2/mRSJhLZnbvUw2pFHebDGGYLvt0JqfAxcv3/QnSjlrm3aVCJ4xqYMqh93IyvLOM9M+1RLCnkUr637/sRW5uV1FxQCgFAUJODW7EkxjJ3PMf0rllwWBu3FFdETuLhcCjAiX6jP8zVo8LhiqUV8gorsR/8AhLf90P5/rVfuPD/4oaI9i8igAADAGwFdKSSpFjqpAoDFk7OIzSsZZfikMw1DZlxoK7ZGnSMdKpoIohbslAQRqkBOAWD74xIDv7iV8/SnhoUWbrs5byCMFcaNWMYGrUug6vU4A+oFHBMUV/8A1K3GCAdoxFuA2QAVBOoHfBPzzTw0KLdhwKGE7AtsmA514KAqGGdw2DjPsKlRSFFVOycCxrGC4C95jxb/ABMZz640qAPQYqPDVUKIm7GW5GMvjQU58gdQONtvMdhtUeGhpLEvZmFnD5cHXrIDYDHX3gDDqAc/c1OhCiO17I20Y0gErh1wceWQKpBIGTgKME786LGkKR9g7KQJjGrbTvsM6X7wZwOeQN6eGhRvVckUAoBQCgFAKAUAoBQCgFAKAUAoBQCgFAKAUAoBQCgFAKAUAoBQCgFAKAUAoBQCgFAKAUAoBQCgP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77975" y="-503238"/>
            <a:ext cx="1905000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8207" name="Picture 30" descr="http://www.selwvl.be/upload/images/logopsy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41664"/>
            <a:ext cx="2339975" cy="158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4391" r="72609" b="66907"/>
          <a:stretch>
            <a:fillRect/>
          </a:stretch>
        </p:blipFill>
        <p:spPr bwMode="auto">
          <a:xfrm>
            <a:off x="1524000" y="5013326"/>
            <a:ext cx="25923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AutoShape 34" descr="data:image/jpeg;base64,/9j/4AAQSkZJRgABAQAAAQABAAD/2wCEAAkGBxQQERUQExQVFRMVFBQVFhcUFhUYFRkUFRQXFhoVGBgYHCggGhonHRQWIzEhJykrLi46GB8zODMtNyktLiwBCgoKDg0OGxAQGywlICYsMCwsLDAsLCwsLCwsLCwsLCwvLy0sLCwsLCwsLDQsLCwsLCwsLCwsLCwsLCwsLCwsLP/AABEIAL0BCgMBEQACEQEDEQH/xAAcAAEAAgMBAQEAAAAAAAAAAAAABAUCAwYHAQj/xABIEAACAgECAwQGBAoIBAcAAAABAgADEQQSBSExBhNBUSIyYXGBkRQjQqEHM1JicnOCkrHRFSQ0U7KzwfBDY6LhFlSDk5TC0v/EABoBAQADAQEBAAAAAAAAAAAAAAABAgMEBQb/xAA6EQACAQIDBAgEBAYDAQEAAAAAAQIDERIhMQRBUXEFEzJhgZGx8CKhwdEUM0JSBiNisuHxNIKSohb/2gAMAwEAAhEDEQA/AN88I9sQBAEAQBAEAQBANL6pFsWosA7glV8SF64llFtX3EOSTtvN0qSIAgCAIAgCAIAgCAIAgCAIAgCAIAgCAIAgCAIAgCAIAgHJabtK9eptS8f1cXNUtoAwjdQrY8MeJ+/njslQUoJx1te3E5I12ptS0vqSuP8AH2UPVptr2IjPY/IpWgBPM9C58BKUqKyc9PUvVrPNQ19D7q+J3JodPapU3W9wuXHLdavUgYiNOLqyT0V/kJVJKnFrV2C6XiQP4/TkZ8Ubp7ML74xUOD9+Iw1+K9+BM49rLtOq3oA9SfjkA9Pacemh9nl/sUpRjN4XruL1ZSh8S03mjQ8YfV34ox9Gr/GWEeuxXIRM9MZ5n/ZtKkqcPi1e7gVjUc5fDoiwt1qDUJQVPeNW7q2BgAEAjPUZx90zUXgctxo5LGo7yt1muvvufT6YrWK8d7cw3YY/YRehP/fp46RhCMVKed9EZynOUsMN2rLLhNV6oVvdLGDei6jaSuB6wxgHOekzqODd4qxpTU0rSZR6Tj1g1DNZ/ZLbjRU3L0bEAGenqsc/L2TeVFYLLtJXZhGs8d32W7I6exwoLHkACT7AOZnKlfJHU3bU5js/x217Qt4wmoDvpzgDAVj9WcewAj4ec6qtGKjeO7U5aVWTl8W/Qk9puM2aOylwN9b71dAPS5YIZT54J9nL4ylGkqkWt5etVdNp7jPj3F8aFtRp3GTs2NgH1nVTyPQ8yMHpIpU/5mGaJq1P5eKLN3aPXWVLVXWVWy6wVh2xtTlknB5E+QkUYRbbeiFabSSWrPui02rqcb7kvrPJtyCt19q7chvcYlKnJZKz8yYxqRebuvIi8T4hqvpR0+nFPKkWHvd2ebleRB90tCFPBinfWxWc6mPDC2hK4Q+sLkalaAmORrLbt2R4Enl1lanVW+C9y0Otv8drFtMTUrePcSNCLsXfbYwrrU9Cx8TjwA5zWlBSeei1M6s3FZavQjaPh+sVkd9Ur8/rK+7ATB6hGHPI8DgS0p0mmlHkysYVE03I1dqtVqaV76qytK12AgruYln2nJPIKMjp7ZNCNOTwtZkV5TisSeRt4RxOxrm09pqsITvFsoJ24zjDjntbnkSKlOKjijddzJp1G5YZWfIm6h6/pFSszC3ZYUALbSvLdkDkT5ZlEpYHwLtxxq+pWcQ1+rOqbT6fuMLWtmbA+cE7fD2+yawhTwYpX1sZTnUx4Y2J3C31fpfSEpwB6PdFsk+RDeHtmc1T/Q34l4dZ+qxUHi+rOp7hjp6CahYquS/MtjaWBHpdenlNuqp4MSu8zLrKmPC7LIueC8T+kK4ZQtlblHCsGTOM5Vh1B+YmNWngatozanUxp8UWMyNBAEAQBAEAoOGcP3Wa2u2vNdlykBl9FgVzuB8eeOY6ETonOyg4vOxhCF3NNZXN3EeHJRobqqUwO6s5DmSdp5k9SZEJuVVOT3kzgo02o8Cn7RL/AFHRriwKH0+7YDvCio5x47v5Tal+bN8/Uxq/lRXL0I/DtbRTYLEr4hYefrAsvpZHMZ5y04TlGzcUVhKEXdKRfcfNtrLpKtyCxS1tuDhas4Kqem8/76znpYYrHLwXedFXFJ4F4si8O0jaDUClAzaW71erd1aBzyfyTjr/ACl5yVWGJ6r5lIxdKeFaP5ErVUMeI0uFOwUWAtg4ySfRJ+P3ykWupa7y8k+uT7jSLjorrmdHai5xYLK13bGIwyuo5gcustbrYqzzWVit+rk7rJn3iGvfU6a40JaBhVrI3I7sTgsB12DI5+OD5RCChNYmu/3xEpucHhTIq9hNP3YQtZu2jJDct2PWC4888pb8XO9yv4SFjRq7NRZpPord4LxaunZgPRsRs+mSR6uwHJyPDPXEtFQVTGtLX5FZObhget7Geu7Gha91N1xsr9KpWYFQy4IAGOXTA+EiO1XdpJWepMtmsrxbutCVZa+oOgv2MPrG7wFT6J2EHORyGQcH3SiShjjcu254JWKrtPweygN3ALae6xGsQAkpYGB3KB9k/wAvZNqFWMu1qjKtTcb4dGdL2mNXcnv62sq3DdtHNBz+s5c8D2c+c5qOLF8Ls/XuOithw/ErooeBpUNXWNE7vUEs78ksU6eh632s/wC+s3quXVvrNdxhTUesXV6byJx3UaZtfaL3tAWutF7rOS2MkHA8My9KM1SWGxWq4Oq8Vy+7O8Y07bdNSbTtBObFY+Z5senXlOetSmvilY3o1IP4Y3L+c5uUXaSt0s0+qVS60M+9V5tssUKXA8cY++dFFpqUHvMK104zW4o+O6lLT3mk1lzXWMoSlHbbk4zy5bQBk85vSi45TirLeYVJKWcJO73Ft2j0LLw96i7WtlPSf1jm5Tjl8hMaMk6qaVv9G1WLVJq9/wDYPBH0bNdogMHG+h+jY/IY81bmeR5c/hHWqosNTwY6p03ip+RgNX9I1mluRHA26hHDKQUYKPRbyOT98nDgpyT7iMWKpFrvKrjfcPrru/W4qqVrmkN1xk7se8fKa0sapLDbxMqmB1Hiv4F/2c4rp3A01Heegp5WK2QM5wWPjz6TCtTmvjlY3o1IP4YkbU8PS/iTC1A6jSKcMMjJtxn39ZZTcaN09/0KuClWzW76l9o9HXSuytFRck4UYGT4znlJyd2zojFRVkb5UkQBAEAQBAEAQBAPuYB8gCAIAgCAIAgCAIAgCAfAMdIAxzz4wD7AEAQDFa1ByAAfMAZk3YsjKQBAEAZgCAfMePjAPsAQBAEAQBAEAQBAEAQBAEAQBAEAQBAEAQBAEAQBAEAQBAEAQBAEAQBAEAQBAEAQBAEAQBAEAQBAEAQBAEAQBAEAQCLqdUwdKakNtzsAtY5Fhg5bceQUdSTyHvIl1FWcpOy4mdSoocy50XYXUvta/V92QCNunrUnDYODZbnceQ5hB09s5p7dBZQj5/ZfcwvUe+xhquwuppXOm1S27U2rXqEC+HLFleBnkOqmTHbacn8cbd6+z+4TqR0dym0+uPeNTajU2qVXu7Md4SVzuAXIKcuTA4OD0nQ45You64o2hVUsibKGogCAIAgCAIAgCAIAgCAIAgCAIAgCAIAgCAIAgCAIAgCAIAgEe/VBTtCu7BS5WtS7LWOtjBeYUefj4Zlkt7y96FJ1Ix1Lz8GOkDrdrjgm2xqqyGZ1FVRwdhboGs3nl5DynLt87NU1uzfN/wCDmTxScjuZ5xcQDjO39NNyM1dqfTdIjW7EsTvjQMNbWydcFOYyOR2md+xynB2a+GWXdfd8zOTSd080UNFy2KHRgynmCCCD8ROtpp2Z2Jpq6NkgkQBAEAQBAEAQBAEAQBAEAQBAEAQBAEAQBAEAQBAEAQBANOsv7ut7ME7VLYHjgZxLRV2kRKWFNk7h2r0tFS93xLSLezd9fZ3yZe1RhKQM8qBkgg5OBkDcxYYTjUnJ4qcraJW3b3z96ZHA5J53O84doa9PWKqVCVgsVVeg3sXOPZljPOnOU5XlqbRSSyJMoSD7OskM89bT13aDR6JEpfXLcr6iuwHvBcr7tQ95XJFVii1SSCHFqYyDPrJ7RSp0VPdu9+7HAotysc/xTjyDVahu5NTkrvoVVUI6LhmY52gEbQG+0E3AYMwrJVmpR0sdVCapxdygv7Tal221pUh6lT6TY8MFioLEc9uOQIyR0kRoQtdnRVnKDSeTebVrtLzWe+3DUteBcaZ27q7aWbPduoKhsDLIyn1XHXHiJjUgtY7tV9eRvKDilK94vRr0a3NcC/mJAgCAIAgCAIAgCAIAgCAIAgCAIAgCAIAgCAIAgCAIBi7hQWJAA6knAElJvJBtLNlPVat99OkvapVss3WsQagKajuZTvPpK+EVXB572BClcHpqU3Sp9ZG97ab7/wCNThlXxXg7c+49lptVxlGDDzUgj7p8601qaJoykEiAVfabjA0Wls1BG4qAEXpvschUXPkWYZPgMmbUKTq1FD3beVm7K54hrbWOSx7y12DWE/8AEtc4UH80kdPBUx0n0FllGOX0Xv5m2yQUb1pq6j85Psr6vuRY1cNUVd03P7Rb7RsJybPYc9PgJGLO6MJXk25O7ebfeVVysQG5CwOFJ8BcjYR/3gB7nlpWWfu2/wB9xvscsTdF6SyXdJdl+eXJnZcP1QuqS0ct6g48j4qfaDkfCcco4W0aRd1ckSpIgCAIAgCAIAgCAIAgCAIAgCAIAgCAIAgCAIAgCAY2Ju8xghgVJUhlIIII5gggGWjJxd0RKKkrMuPweaEPZqdactvYadGclmZKj9YxZiS2bCV5n/hCc231pPDBvvfjp8vU5FGOJ2WWh1V3CKHO5qai35WxQ37wGZwqrNZJsnCjD+iVHqWXofZdYw/dsLL90nrXvSfgvoMA+iXr6uoz+tqRv8vZGOD1j5P73FnxPP8A8Imvta+rS2NWRUvfsawygu+6tMqxOMBbD1PrDynqbDTioupG+eRlJu9nuOKotAZr2Ho1LvwOpssGFUfnBNo/bnalfxy8F/k7dp/lU4Uu7E+ctPKNvMlV6nUAZPdMfEekmPYG9LPyk2h3nFeRC1Nz4t3VuCxLKUw4B2gDp6XUZ6S6SyzIxSjmtdVzL7snrFdLEUj0bXIHjtsAs6HmPSdx8JyVYONr8PTI9OrUhOtN03dN388/VsvZiVEAQBAEAQBAEAQBAEAQBAEAQBAEAQBAEAQBAEAQCNxC1lTCDNjla6x52WEIvwycn2Ay0Ur56avkUqSwxbPS+EcPXTUVadPVrRUB8Tgc2PtJyfjPIq1HUm5PeYRVlYlzMkQBAPDe02p7/U6ywH172qX9Gvbpxj4oT8Z9FQXV0orgr/UzpQ6yoo8Wl5uxWEZWsf3uoew+1Kshf8Nc1grLkvU122eOvJr9z8lkvQnyDAQDTqaEb0nA9H7R5FfaG6j4GSm9EQ0jdRq76vVs7xfybsk/Cwc/3g0rKEJbrcvsaRqTj38yx0vaBCdtqtS35+Ch91g5fPEylQkuzmbRrxeuRcA55zA2EAQBAEAQBAEAQBAEAQBAEAQBAEAQBAEAQDVqrNqMwKggHbvOF3Y5AnyziStSHoSOyFQ1WuQ7levTVC9XUYV3uXZW2wklCo74MhyVZcZOAZO3R6mnZPtemr+hxqr1lk9x6VPENBAEA+WPtBbyBPyGZKV3YPQ/Pdd2aq3PVyLT+kQ1x+8GfS1FZNLl9DTo78+De678k39DPTphq08a9NWPjYef+XLvRvvONbr8CZKFhABGeUAhfR2q/Fc1/u2PL9hvs+48vdL3T1K2a0Po4gnSwNX5iwYX971T84wPdmMS3knh2tGlIIbOmJAYZyKyTydT4Lk8x4ZyJnUhj5+ppTqYOXodZOM7RAEAQBAEAQBAEAQBAEAQBAEAQBAEAQBAI19wWxApsNxDBFpBawq2NxwAcDkPTOMeYzNI1nRi53SW9vT33GNZU3ZTL78H/Z+ltK9z14a++yxSSwtRVPdA94DvVzsLE5zlzmce2bTPrEk72S5O+fJ6nPGMXdpHSijUU+o4vX8m7C2AeyxRhvYGXPm05L05aq3LTy/z4FrSWhtp4shYVvuqsPIJaNpJ8kbJV/2SZDpStdZru93XiSpreTpkWIfGX26a9vKm08uvKtjNKSvOK70VloeBaxfqF9lTkf8Ax3H+s+jlr4r1N9hXxSfCEv7WTSPr3/VUj4fWR+nzOPebpBIgCAIAgEfXlVqfI9HawIHjkYx7zkD4y0btoh6HU8NrZaa1fm4rQN+kFAP3zim05Ox3QTUUmSJUsIAgCAIAgCAIAgCAIAgCAIAgCAIAgGoLZdaulowbnGSTzWqvODa48vAL9o8vMjKvXp7PSdWppw4vgvrwMqlTDktT0HgHAKdEhFYJdsGy1+dljDxZvLyUYA8AJ8Vtm3VdrniqPLcty5ffVmCRA0j/AEPVtp25UapmtoP2VvI3W0ezdg2L55s8hPc2Kt+I2dfuhk++O5+Gj8CE8MrcToJqaGF9K2KUdVZT1VgCp94PIyU2ndBq5Abhr1nNFrJ/y7M21HmOgJDpyBA2sFGc7TNesUu2vFZP7PxV+8pha0ZH13ESKrE1FZqzW47xT3lHNSPXABT3uqj2mWhTTknB3z00fl9myHLLM8PK79PUPyqiP3tM89+pk2+D+qOno9YqmHjGS/8Alk3Obt3g9FRHwL5/xCT+nxOPf4G+VJEAQBANV2oCkLzLHoigs59yjn8ZNt5F9xP4bwh3ZbbwFCkMlQOfSHR7D0yPBRyHmZlUqq1o+f2N6dF3vLyL+cx0iAIAgCAIAgCAIAgCAIAgCAIAgCAIBq1epWqtrW5Kilj7gM/OWjFydkRKSirs7XsTwU6ajfYP6zfiy7zUkejUPzUB2+/cfGfFdK7b+JrvC/gjlH7+Ovkciu83qzoZ5hJD4vw1NVU1NmcHBDKcMrqcq6HwZSAQfZN9m2iez1FUhqvnxT7mQ1dFZwXij94dHqcDUopKsBhNRUOXe1+TdNyfZPsIM+ojKFan11LTet8Xwf0e/mRGW5l3KmggH3EBn5+7ru1Ff91d3R/YtNJ+7M+lm8UW+Kv8rmnR0sG0U33288vqae8Faad2OAq2UMfDK4AJ+NX3zRfFfvs/fmc1WHVyw8G15O30N/8ASFf5WfcGP8BIwMpiRi3EV6hbD7q3A+bACMDJTu7JEjQ1XXjdXWqrllzY+DlWKn0UBzzB8RKSnCOrNeqqXaatbLyLCvgDH8Zcx81qAQH2bjlvkRM3X4Iutn/cy00egrpBFaBc9T9o/pMeZ+JmMpylqzaMIx0RIlSwgCAIAgCAIAgCAIAgCAIAgCAIAgCAIBhp9P3+r0mnIyrXG1x+Zp1Ngz7O87ofGcu31ep2SpNa2sv+2XpcwrvJL3keqT4MzNOs1K1Vva5wiKzsT4KoJJ+Ql6dOVSahHVuy8SG7FV2Qru+jJbe7M9w74owGKu9ZrO7Xlu5b9vMn1RjE6+kJUuucKSVo5X/dayvwztfLiRC9syXxnhKapArEq6nfXYnKyuwdHQ+fs6EEg5BmWybXPZqmOPitzXB+8iZRuV3DuNslg0msArvPKuwcqNRjxrJ9V/Os8xzxkc59NTlTrw6yi7ret8efFcH6ERlbJl9KmhWcS49Rp2FbPutPSqoGy4+3u0yQPacD2zRU5OOJ5Li8l5sq5pHj/aFWOr1Smp6TYReiWlN4Fq9TsZgPrEc4zyyJ7eyVKdSjFwliSybV7Zc7bjKEnGV1qs0a+EXZLqOhK2r+jYOf/UrfOaLsruy8j0ekIrr3OOk0pLx/ybuJv6Gzxc7f2erH93PzEtBZ3OCWliu4hdjAxnBVseZDegvvZ9vyMl6W45ff5HVscbT62Syhnzf6V4v0Z1XCtJ3NKVZyVX0j5ufSY/FiT8Zyzlik2XinbPX67yVKEiAIAgCAIAgCAIAgCAIAgCAIAgCAIAgCAIBq7OXnT6g8VvFv0Q1ailWSsutYS1AbHC5YBu7c7sYxieZ0o1tEPwdJrGnF2bte6eSvlvWVzhnO88T0O+4Z2q0epx3Oppcn7O9Q/wC42GHynzNbo7aqP5lOS8MvNZEqcXoyN289LQvX/fPRQf0b766m/wClzNOi8tqUv2qUv/MW180RPsnQiecXEAjcQ0FeorNVyLYjdVcAj2H2H2zSjWqUZqdNtPiiGk9Sk/orV6b+y3LdV0FOrLkqPzNQoL49jh/eJ7dHpenNW2iOf7o2+ccl5W5FbSWhhwnh50r6nX3100lqwWTT5YYqNljWO5RS9jbz4fZHWZbftkds6uhSu7PJy4uyStd2SsErXbON/CHw428SNlZAsXR0MMn0WDW6gFD5ZCrz8CBPd/h+ph2NqWmN+kSVTxSdtbHG/SzRZllZWQnejcmFdhznyIVx6wJGDPcw3fc/Vf4Oxy6zZUv1U3pvwy+z8kbH1wwbiyscYyD9Wgz6u/p5Z8TjkOgkvLL/AGznp7PUqfFay4vKK8fos3wLPgXDGZxfYCADurVhhixGO8ZfsgA4VfDOTzmFSe5a+nd92dTccKhDsrPPWT/c+HBLcjo5gQIAgCAIAgCAIAgCAIAgCAIAgCAIAgCAIAgEbieo7qmyzxRGYe8A4HzxLwWKSRWcsMWzq+NaAafgw0vgKtPQffY9dRPzcmfIbJVdfpPrOMnLyTf0OJq0LEzV9iOH2kltHRzz6qBP8GJ7kdsrx0my3VRe4qOB9kNEnENQU01YWhdLs5E7b/rLGYbicHa1PyE4ul+kNoVGEVN/Fiv3rJfcooRxPI7qfLGogCAIBRdtn/qVtY9a7bp1x13ah1pB+G/Pwno9FQx7XDueL/zn9Cs9DjuOcOTTcQKVBgraSpvSd3JZb7x1diehHsn2WzyxUbu3aeiS3LgaUFabXciJrdDXeuy1FdfJh0PmD1HwmsZyi7xZ0SipKzRH03BKKyGWoZX1SxZyPdvJx8JZ1ZPeRhWV87aXzt5lhMywgCAIAgCAIAgCAIAgCAIAgCAIAgCAIAgCAIBF19e/uqv7zU6ZD7Qb0LD90GVqzwUpz4Rk/kzKv2PI7vt7/YLT+S1D/uait/8A6z43od22yHivOLRzT7Jeme2aoouy4zdr3P2tYVHur09CfxUzy+mn8dOPCHrKTMo6vmdBPGLiAIAgFD2g9LVaGs8kN9j++yvT2FF+9m/YntdDJfzZb8K8m1f7eJWWqOY7XNniePAaKr5tqL//AMifT7L+R/2fojWl23yIc1OgQBAEAQBAEAQBAEAQBAEAQBAEAQBAEAQBAEAQBAMdOM6vRL4HVAn9im1x96icu3u2yVX/AE+rSMa+i5nY/hDXPC9X+oc/IZ/0nynRDtttJ/1I559ll+Z7hqUPYolqr3PVtbrD8F1DoPuQTyOmv+SlwjH+1P6mUNDoZ5JcQBAEAoO1Qw2jfxXW14/9Suyo/c89joaX82ceMH8mn9Cstxy3aJt3Erz+RTpq/j9bYfutWfVbOrUI82/RfQ2o9qT5EaaG4gCAIAgCAIAgCAIAgCAIAgCAIAgCAIAgCAIAgCAVXGeIPp7dLbWFLrezAPkqfqLAQcEHo3X+PSXWyR2qE6MnZNbuaZy7XPBFPvLHjv4Qu+0Opot0rq76e1A1To9YLIRk7trAfA/GeXR/hmrQ2iFWE00pJ53Tsn4nH+JjJWPTNG+6tG80U/NQZjJWkzsWhT9h3B09gyMjV67l4/2y4854vTKf4q/9Mf7UZw0OhnlFxAEAQCg7Yc004BwTrdJj4Whj9ymet0N/yG/6ZehWW44zUPv1ets89UVHuqqqq/ijT6+CtTgu71bZvQ0b7z7JNhAEAQBAEAQBAEAQBAEAQBAEAQBAEAQBAEAQBAEAoO1Hr6f9Oz/Kad2w9t8jh6Q7C5ldcm5WXzUj5jE9M8lHs/ZHUG3QaSw9W01BOfPu1yfnPjNojhqyXez2IdlHj3E9Iq6vVEAq41Wo9JSyPzsLespB+15z6jZoRqbPDGk8lqrnm1ZOM3Y3U8U1Sck1epX32l/8zdMZ9E7FPtUo+VvSxCrzW8mVdq+IL01bN+nVQf4IJyz/AId6Pl+i3Jv7lltMzd/4z4h/5hP/AGE/nM//AMzsHB+ZP4qZqv7WcQfkdUV/V1VL97Kxl4fw70fH9F+bYe0zKfV62xXTVvbbbZQ6WqbLGPKtlZlUZwuVUg4HjPQjsNCnTlClBRutyKRqyck2zo+DkmlbG5NaXubPXdc7WkfDfj4TzallKy3ZeWR7dJWgiZKGggCAIAgCAIAgGm/VIiuxYYrUs+OZAA3cx7hLKLbS4kOSSb4GwOMbs8sZz7MZzItnYm+8i18UqZDZuIUYGWV1zu5LtDAFs+GM5l3SknaxTrItXN1OqVztGfVD8wRyJI6HmCCOYI8RKuLRKkmbpUsIAgCAIAgCAIAgCAIAgFB2p9bTn/muPnU/8p27D23yOHb1/LXMr7GABJ5AAk+4dZ6h5B6f+D7UCrQ1022HcgsOLG5IikMawSfVqDpWT0BBXwxPk9tjjrOUFk/fz15ZnrUnaNmcD2ldW1+rZDlTcBkdN61Vo4HnhlI94M9/o9SWzRxHBtDTnkQJ2mAgCAYGwbgniQW+ClQf8Qgk+alNyMvmrD5giAdLwa7fp6XPVqqyfeUGZ4NRWm13n0NN3gn3EyULiAIAgCAIAgGNnQ464OMYzn4yVqHoUNXBLFDg2MWv7s2vhBgrZuYLy8VZgM5xgDpynS60Xu0vbyOZUpLfrqSBo7lCKpJFeAmX25CueTgetur2qOWAcnlylccHdvf79S2Caslu9+hrPD7am3oO99Jm9JvrVyGUKhb0TjecdMZbruzJxxkrPL0IwSi7rP1M14W7bbXZ3sUErvKLtIdWC4qAXmARnnjJkdYldLJe+JPVt5vX3wLVSx58h7D1HTkSDj8r7phkbZmyQSIAgCAIAgCAIAgCAIBQ9quun/XN/kvO3Ye2+Rxbf+X4lZfUHUqc4PkSD8xPUPITsZ0s6erdaB9WMbgwxUxZB6QPIFmOOmTuOW5zB7NSeq9vU062R8rQKMDp7eZ95J6n2zdK2Rm3cyggQBAIl34+v9Xb/GuRvLbiXJKlz2XP9Tp9iY+RI/0niV/zJcz6Cg7048i0mJqIAgCAIAgCAIAgCAIAgCAIAgH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24000" y="-1866900"/>
            <a:ext cx="5238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8210" name="Picture 38" descr="https://encrypted-tbn3.gstatic.com/images?q=tbn:ANd9GcTg8wSqxNxCNf6R3MpMol-op8nqlJ-gd1HqDRXKHv8nlyd5jifN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284539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42" descr="http://www.veratar.be/images11/man_bijscholin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5175"/>
            <a:ext cx="22812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 rot="20780686">
            <a:off x="3221327" y="1955225"/>
            <a:ext cx="5604937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nl-BE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Boekhouding</a:t>
            </a:r>
          </a:p>
          <a:p>
            <a:pPr algn="ctr">
              <a:defRPr/>
            </a:pPr>
            <a:r>
              <a:rPr lang="nl-BE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Personeelsbeleid</a:t>
            </a:r>
          </a:p>
          <a:p>
            <a:pPr algn="ctr">
              <a:defRPr/>
            </a:pPr>
            <a:r>
              <a:rPr lang="nl-BE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Rapportering </a:t>
            </a:r>
            <a:r>
              <a:rPr lang="nl-BE" sz="4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vlaamse</a:t>
            </a:r>
            <a:r>
              <a:rPr lang="nl-BE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overheid</a:t>
            </a:r>
            <a:endParaRPr lang="nl-BE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04755" y="-736668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een sterke kringorganisatie!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8997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een sterke kringorganisatie!</a:t>
            </a:r>
            <a:endParaRPr lang="nl-BE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416631" y="1144988"/>
            <a:ext cx="11775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/>
              <a:t>Goede vertegenwoordiging van huisartsen van de kring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dirty="0" smtClean="0"/>
              <a:t>Eerste lijn: huisarts als spil in eerstelijnszorg</a:t>
            </a:r>
          </a:p>
          <a:p>
            <a:pPr lvl="1"/>
            <a:endParaRPr lang="nl-B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dirty="0" smtClean="0"/>
              <a:t>Tweede lijn: goede taakafspraken met tweede lijn (thuiszorgshift)</a:t>
            </a:r>
          </a:p>
          <a:p>
            <a:pPr lvl="1"/>
            <a:endParaRPr lang="nl-B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dirty="0" smtClean="0"/>
              <a:t>Sterke mandatering en vertegenwoordiging van huisartsen in allerlei werkgroepen (vb. gemeente, politie, psychiatrie en geestelijke gezondheidszorg, ziekenhuis, palliatieve netwerken, Logo …)</a:t>
            </a:r>
          </a:p>
          <a:p>
            <a:pPr lvl="1"/>
            <a:endParaRPr lang="nl-BE" dirty="0" smtClean="0"/>
          </a:p>
          <a:p>
            <a:endParaRPr lang="nl-BE" sz="2400" dirty="0" smtClean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08110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buitenspel">
            <a:extLst>
              <a:ext uri="{FF2B5EF4-FFF2-40B4-BE49-F238E27FC236}">
                <a16:creationId xmlns="" xmlns:a16="http://schemas.microsoft.com/office/drawing/2014/main" id="{5B34FF9C-BF15-43E7-90F9-7F74A76F2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" y="562586"/>
            <a:ext cx="11191848" cy="62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73D02932-18AF-430F-90F9-5507D1A61B6A}"/>
              </a:ext>
            </a:extLst>
          </p:cNvPr>
          <p:cNvSpPr txBox="1"/>
          <p:nvPr/>
        </p:nvSpPr>
        <p:spPr>
          <a:xfrm>
            <a:off x="3631470" y="830034"/>
            <a:ext cx="2427144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400" dirty="0"/>
              <a:t>Welzijn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C938482A-3789-4526-B7D5-D902979F5420}"/>
              </a:ext>
            </a:extLst>
          </p:cNvPr>
          <p:cNvSpPr txBox="1"/>
          <p:nvPr/>
        </p:nvSpPr>
        <p:spPr>
          <a:xfrm>
            <a:off x="8522190" y="639342"/>
            <a:ext cx="208823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Lokale besturen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5E8B8AFF-7F7D-4C5B-BF41-BC97A6EB281F}"/>
              </a:ext>
            </a:extLst>
          </p:cNvPr>
          <p:cNvSpPr txBox="1"/>
          <p:nvPr/>
        </p:nvSpPr>
        <p:spPr>
          <a:xfrm>
            <a:off x="6096000" y="1484784"/>
            <a:ext cx="20882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Huisarts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871E5244-043A-4CB2-926B-34185FD78E59}"/>
              </a:ext>
            </a:extLst>
          </p:cNvPr>
          <p:cNvSpPr txBox="1"/>
          <p:nvPr/>
        </p:nvSpPr>
        <p:spPr>
          <a:xfrm>
            <a:off x="407368" y="3429000"/>
            <a:ext cx="288032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Andere eerstelijnszorgverleners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FE6D797B-BEC0-44CA-B62B-693721E87AED}"/>
              </a:ext>
            </a:extLst>
          </p:cNvPr>
          <p:cNvSpPr txBox="1"/>
          <p:nvPr/>
        </p:nvSpPr>
        <p:spPr>
          <a:xfrm>
            <a:off x="1001679" y="674495"/>
            <a:ext cx="208823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Vlaamse overheid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3087" y="-454452"/>
            <a:ext cx="11911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een sterke kringorganisatie: huisarts centraal, niet buiten spel!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015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een sterke kringorganisatie!</a:t>
            </a:r>
            <a:endParaRPr lang="nl-BE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416631" y="1144988"/>
            <a:ext cx="117753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 </a:t>
            </a:r>
            <a:r>
              <a:rPr lang="nl-BE" sz="2400" dirty="0" smtClean="0"/>
              <a:t>Wachtdienst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smtClean="0"/>
              <a:t>De kring zorgt voor continuïteit van de huisartsenzorg buiten de normale werkuren</a:t>
            </a:r>
          </a:p>
          <a:p>
            <a:pPr lvl="1"/>
            <a:endParaRPr lang="nl-B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smtClean="0"/>
              <a:t>Veilige triage (1733) binnen de kring</a:t>
            </a:r>
          </a:p>
          <a:p>
            <a:pPr lvl="1"/>
            <a:endParaRPr lang="nl-B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smtClean="0"/>
              <a:t>Financieel gezonde wachtdienst</a:t>
            </a:r>
            <a:endParaRPr lang="nl-BE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nl-BE" sz="2400" dirty="0" smtClean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4022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9782" y="286246"/>
            <a:ext cx="1191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Belang van een sterke kringorganisatie!</a:t>
            </a:r>
            <a:endParaRPr lang="nl-BE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333043" y="806858"/>
            <a:ext cx="117753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Bijscholing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/>
              <a:t>nog meer diverse </a:t>
            </a:r>
            <a:r>
              <a:rPr lang="nl-BE" dirty="0" smtClean="0"/>
              <a:t>navormingen organiseren, multidisciplinaire navormingen (MFO, …) </a:t>
            </a:r>
          </a:p>
          <a:p>
            <a:pPr lvl="1"/>
            <a:endParaRPr lang="nl-B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smtClean="0"/>
              <a:t>Kwaliteitsverhoging: de huisartsenkring ondersteunt de huisartsen in het realiseren van een zo hoog mogelijke kwaliteit van zorg</a:t>
            </a:r>
          </a:p>
          <a:p>
            <a:pPr lvl="1"/>
            <a:endParaRPr lang="nl-BE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dirty="0" smtClean="0"/>
              <a:t>Academie: klinische paden, onderzoek, projecten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/>
              <a:t>Chronische zorg en multidisciplinaire samenwerking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dirty="0"/>
              <a:t>Dit zal </a:t>
            </a:r>
            <a:r>
              <a:rPr lang="nl-BE" dirty="0" smtClean="0"/>
              <a:t>implicaties hebben op de praktijkorganisatie: de kring faciliteert taakafspraken met de andere zorgverleners</a:t>
            </a:r>
            <a:endParaRPr lang="nl-BE" dirty="0"/>
          </a:p>
          <a:p>
            <a:endParaRPr lang="nl-BE" sz="2400" dirty="0" smtClean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7012109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566</Words>
  <Application>Microsoft Office PowerPoint</Application>
  <PresentationFormat>Breedbeeld</PresentationFormat>
  <Paragraphs>114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Kantoorthema</vt:lpstr>
      <vt:lpstr>Professionalisering huisartsenkring – een noodzaak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Professionalisering huisartsenkring – een noodzaak</dc:title>
  <dc:creator>Gert Merckx</dc:creator>
  <cp:lastModifiedBy>Gert Merckx</cp:lastModifiedBy>
  <cp:revision>49</cp:revision>
  <dcterms:created xsi:type="dcterms:W3CDTF">2019-04-29T12:11:06Z</dcterms:created>
  <dcterms:modified xsi:type="dcterms:W3CDTF">2019-08-28T07:50:40Z</dcterms:modified>
</cp:coreProperties>
</file>